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3" r:id="rId3"/>
    <p:sldId id="272" r:id="rId4"/>
    <p:sldId id="274" r:id="rId5"/>
    <p:sldId id="275" r:id="rId6"/>
    <p:sldId id="276" r:id="rId7"/>
    <p:sldId id="277" r:id="rId8"/>
    <p:sldId id="278" r:id="rId9"/>
    <p:sldId id="271" r:id="rId10"/>
    <p:sldId id="260" r:id="rId11"/>
    <p:sldId id="257" r:id="rId12"/>
    <p:sldId id="258" r:id="rId13"/>
    <p:sldId id="264" r:id="rId14"/>
    <p:sldId id="281" r:id="rId15"/>
    <p:sldId id="280" r:id="rId16"/>
    <p:sldId id="266" r:id="rId17"/>
    <p:sldId id="263" r:id="rId18"/>
    <p:sldId id="267" r:id="rId19"/>
    <p:sldId id="269" r:id="rId20"/>
    <p:sldId id="268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westcoastregionalcouncil-my.sharepoint.com/personal/oliver_rose_wcrc_govt_nz/Documents/Documents/Copy%20of%202023-12-07%20Stopbank%20Height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westcoastregionalcouncil-my.sharepoint.com/personal/oliver_rose_wcrc_govt_nz/Documents/Documents/Copy%20of%202023-12-07%20Stopbank%20Height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1% AEP Stopbank Orowaiti</a:t>
            </a:r>
          </a:p>
        </c:rich>
      </c:tx>
      <c:overlay val="0"/>
      <c:spPr>
        <a:noFill/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Orowaiti!$B$3</c:f>
              <c:strCache>
                <c:ptCount val="1"/>
                <c:pt idx="0">
                  <c:v>Height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rgbClr val="FF73DF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Pt>
            <c:idx val="0"/>
            <c:marker>
              <c:symbol val="diamond"/>
              <c:size val="6"/>
              <c:spPr>
                <a:solidFill>
                  <a:srgbClr val="FF73D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73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F817-4991-B066-873A92EA5430}"/>
              </c:ext>
            </c:extLst>
          </c:dPt>
          <c:dPt>
            <c:idx val="1"/>
            <c:marker>
              <c:symbol val="diamond"/>
              <c:size val="6"/>
              <c:spPr>
                <a:solidFill>
                  <a:srgbClr val="FF73D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73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F817-4991-B066-873A92EA5430}"/>
              </c:ext>
            </c:extLst>
          </c:dPt>
          <c:dPt>
            <c:idx val="2"/>
            <c:marker>
              <c:symbol val="diamond"/>
              <c:size val="6"/>
              <c:spPr>
                <a:solidFill>
                  <a:srgbClr val="FF73D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73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F817-4991-B066-873A92EA5430}"/>
              </c:ext>
            </c:extLst>
          </c:dPt>
          <c:dPt>
            <c:idx val="3"/>
            <c:marker>
              <c:symbol val="diamond"/>
              <c:size val="6"/>
              <c:spPr>
                <a:solidFill>
                  <a:srgbClr val="FF73D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73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F817-4991-B066-873A92EA5430}"/>
              </c:ext>
            </c:extLst>
          </c:dPt>
          <c:dPt>
            <c:idx val="4"/>
            <c:marker>
              <c:symbol val="diamond"/>
              <c:size val="6"/>
              <c:spPr>
                <a:solidFill>
                  <a:srgbClr val="FF73D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73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F817-4991-B066-873A92EA5430}"/>
              </c:ext>
            </c:extLst>
          </c:dPt>
          <c:dPt>
            <c:idx val="5"/>
            <c:marker>
              <c:symbol val="diamond"/>
              <c:size val="6"/>
              <c:spPr>
                <a:solidFill>
                  <a:srgbClr val="FF73D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73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F817-4991-B066-873A92EA5430}"/>
              </c:ext>
            </c:extLst>
          </c:dPt>
          <c:dPt>
            <c:idx val="6"/>
            <c:marker>
              <c:symbol val="diamond"/>
              <c:size val="6"/>
              <c:spPr>
                <a:solidFill>
                  <a:srgbClr val="FF73D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73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F817-4991-B066-873A92EA5430}"/>
              </c:ext>
            </c:extLst>
          </c:dPt>
          <c:dPt>
            <c:idx val="7"/>
            <c:marker>
              <c:symbol val="diamond"/>
              <c:size val="6"/>
              <c:spPr>
                <a:solidFill>
                  <a:srgbClr val="FF73D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73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F817-4991-B066-873A92EA5430}"/>
              </c:ext>
            </c:extLst>
          </c:dPt>
          <c:dPt>
            <c:idx val="8"/>
            <c:marker>
              <c:symbol val="diamond"/>
              <c:size val="6"/>
              <c:spPr>
                <a:solidFill>
                  <a:srgbClr val="FF73D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73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F817-4991-B066-873A92EA5430}"/>
              </c:ext>
            </c:extLst>
          </c:dPt>
          <c:dPt>
            <c:idx val="9"/>
            <c:marker>
              <c:symbol val="diamond"/>
              <c:size val="6"/>
              <c:spPr>
                <a:solidFill>
                  <a:srgbClr val="FF73D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73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F817-4991-B066-873A92EA5430}"/>
              </c:ext>
            </c:extLst>
          </c:dPt>
          <c:dPt>
            <c:idx val="10"/>
            <c:marker>
              <c:symbol val="diamond"/>
              <c:size val="6"/>
              <c:spPr>
                <a:solidFill>
                  <a:srgbClr val="FF73D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73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F817-4991-B066-873A92EA5430}"/>
              </c:ext>
            </c:extLst>
          </c:dPt>
          <c:dPt>
            <c:idx val="11"/>
            <c:marker>
              <c:symbol val="diamond"/>
              <c:size val="6"/>
              <c:spPr>
                <a:solidFill>
                  <a:srgbClr val="FF73D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73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F817-4991-B066-873A92EA5430}"/>
              </c:ext>
            </c:extLst>
          </c:dPt>
          <c:dPt>
            <c:idx val="12"/>
            <c:marker>
              <c:symbol val="diamond"/>
              <c:size val="6"/>
              <c:spPr>
                <a:solidFill>
                  <a:srgbClr val="FF73D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73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F817-4991-B066-873A92EA5430}"/>
              </c:ext>
            </c:extLst>
          </c:dPt>
          <c:dPt>
            <c:idx val="13"/>
            <c:marker>
              <c:symbol val="diamond"/>
              <c:size val="6"/>
              <c:spPr>
                <a:solidFill>
                  <a:srgbClr val="FF73D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73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F817-4991-B066-873A92EA5430}"/>
              </c:ext>
            </c:extLst>
          </c:dPt>
          <c:dPt>
            <c:idx val="14"/>
            <c:marker>
              <c:symbol val="diamond"/>
              <c:size val="6"/>
              <c:spPr>
                <a:solidFill>
                  <a:srgbClr val="FF73D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73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F817-4991-B066-873A92EA5430}"/>
              </c:ext>
            </c:extLst>
          </c:dPt>
          <c:dPt>
            <c:idx val="15"/>
            <c:marker>
              <c:symbol val="diamond"/>
              <c:size val="6"/>
              <c:spPr>
                <a:solidFill>
                  <a:srgbClr val="FF73D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73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F817-4991-B066-873A92EA5430}"/>
              </c:ext>
            </c:extLst>
          </c:dPt>
          <c:dPt>
            <c:idx val="16"/>
            <c:marker>
              <c:symbol val="diamond"/>
              <c:size val="6"/>
              <c:spPr>
                <a:solidFill>
                  <a:srgbClr val="FF73D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73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1-F817-4991-B066-873A92EA5430}"/>
              </c:ext>
            </c:extLst>
          </c:dPt>
          <c:dPt>
            <c:idx val="17"/>
            <c:marker>
              <c:symbol val="diamond"/>
              <c:size val="6"/>
              <c:spPr>
                <a:solidFill>
                  <a:srgbClr val="FF73D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73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3-F817-4991-B066-873A92EA5430}"/>
              </c:ext>
            </c:extLst>
          </c:dPt>
          <c:dPt>
            <c:idx val="18"/>
            <c:marker>
              <c:symbol val="diamond"/>
              <c:size val="6"/>
              <c:spPr>
                <a:solidFill>
                  <a:srgbClr val="FF73D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73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F817-4991-B066-873A92EA5430}"/>
              </c:ext>
            </c:extLst>
          </c:dPt>
          <c:dPt>
            <c:idx val="19"/>
            <c:marker>
              <c:symbol val="diamond"/>
              <c:size val="6"/>
              <c:spPr>
                <a:solidFill>
                  <a:srgbClr val="FF73D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73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F817-4991-B066-873A92EA5430}"/>
              </c:ext>
            </c:extLst>
          </c:dPt>
          <c:dPt>
            <c:idx val="20"/>
            <c:marker>
              <c:symbol val="diamond"/>
              <c:size val="6"/>
              <c:spPr>
                <a:solidFill>
                  <a:srgbClr val="FF73D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73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9-F817-4991-B066-873A92EA5430}"/>
              </c:ext>
            </c:extLst>
          </c:dPt>
          <c:dPt>
            <c:idx val="21"/>
            <c:marker>
              <c:symbol val="diamond"/>
              <c:size val="6"/>
              <c:spPr>
                <a:solidFill>
                  <a:srgbClr val="FF73D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73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B-F817-4991-B066-873A92EA5430}"/>
              </c:ext>
            </c:extLst>
          </c:dPt>
          <c:dPt>
            <c:idx val="22"/>
            <c:marker>
              <c:symbol val="diamond"/>
              <c:size val="6"/>
              <c:spPr>
                <a:solidFill>
                  <a:srgbClr val="FF73D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73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D-F817-4991-B066-873A92EA5430}"/>
              </c:ext>
            </c:extLst>
          </c:dPt>
          <c:dPt>
            <c:idx val="23"/>
            <c:marker>
              <c:symbol val="diamond"/>
              <c:size val="6"/>
              <c:spPr>
                <a:solidFill>
                  <a:srgbClr val="FF73D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73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F-F817-4991-B066-873A92EA5430}"/>
              </c:ext>
            </c:extLst>
          </c:dPt>
          <c:dPt>
            <c:idx val="24"/>
            <c:marker>
              <c:symbol val="diamond"/>
              <c:size val="6"/>
              <c:spPr>
                <a:solidFill>
                  <a:srgbClr val="FF73D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73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1-F817-4991-B066-873A92EA5430}"/>
              </c:ext>
            </c:extLst>
          </c:dPt>
          <c:dPt>
            <c:idx val="25"/>
            <c:marker>
              <c:symbol val="diamond"/>
              <c:size val="6"/>
              <c:spPr>
                <a:solidFill>
                  <a:srgbClr val="FF73D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73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3-F817-4991-B066-873A92EA5430}"/>
              </c:ext>
            </c:extLst>
          </c:dPt>
          <c:dPt>
            <c:idx val="26"/>
            <c:marker>
              <c:symbol val="diamond"/>
              <c:size val="6"/>
              <c:spPr>
                <a:solidFill>
                  <a:srgbClr val="FF73D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73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5-F817-4991-B066-873A92EA5430}"/>
              </c:ext>
            </c:extLst>
          </c:dPt>
          <c:dPt>
            <c:idx val="27"/>
            <c:marker>
              <c:symbol val="diamond"/>
              <c:size val="6"/>
              <c:spPr>
                <a:solidFill>
                  <a:srgbClr val="FF73D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73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7-F817-4991-B066-873A92EA5430}"/>
              </c:ext>
            </c:extLst>
          </c:dPt>
          <c:dPt>
            <c:idx val="28"/>
            <c:marker>
              <c:symbol val="diamond"/>
              <c:size val="6"/>
              <c:spPr>
                <a:solidFill>
                  <a:srgbClr val="FF73D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73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9-F817-4991-B066-873A92EA5430}"/>
              </c:ext>
            </c:extLst>
          </c:dPt>
          <c:dPt>
            <c:idx val="29"/>
            <c:marker>
              <c:symbol val="diamond"/>
              <c:size val="6"/>
              <c:spPr>
                <a:solidFill>
                  <a:srgbClr val="FF73D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73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B-F817-4991-B066-873A92EA5430}"/>
              </c:ext>
            </c:extLst>
          </c:dPt>
          <c:dPt>
            <c:idx val="30"/>
            <c:marker>
              <c:symbol val="diamond"/>
              <c:size val="6"/>
              <c:spPr>
                <a:solidFill>
                  <a:srgbClr val="FF73D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73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D-F817-4991-B066-873A92EA5430}"/>
              </c:ext>
            </c:extLst>
          </c:dPt>
          <c:dPt>
            <c:idx val="31"/>
            <c:marker>
              <c:symbol val="diamond"/>
              <c:size val="6"/>
              <c:spPr>
                <a:solidFill>
                  <a:srgbClr val="FF73D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73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F-F817-4991-B066-873A92EA5430}"/>
              </c:ext>
            </c:extLst>
          </c:dPt>
          <c:dPt>
            <c:idx val="32"/>
            <c:marker>
              <c:symbol val="diamond"/>
              <c:size val="6"/>
              <c:spPr>
                <a:solidFill>
                  <a:srgbClr val="FF73D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73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1-F817-4991-B066-873A92EA5430}"/>
              </c:ext>
            </c:extLst>
          </c:dPt>
          <c:dPt>
            <c:idx val="33"/>
            <c:marker>
              <c:symbol val="diamond"/>
              <c:size val="6"/>
              <c:spPr>
                <a:solidFill>
                  <a:srgbClr val="FF73D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73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3-F817-4991-B066-873A92EA5430}"/>
              </c:ext>
            </c:extLst>
          </c:dPt>
          <c:dPt>
            <c:idx val="34"/>
            <c:marker>
              <c:symbol val="diamond"/>
              <c:size val="6"/>
              <c:spPr>
                <a:solidFill>
                  <a:srgbClr val="FF73D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73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5-F817-4991-B066-873A92EA5430}"/>
              </c:ext>
            </c:extLst>
          </c:dPt>
          <c:dPt>
            <c:idx val="35"/>
            <c:marker>
              <c:symbol val="diamond"/>
              <c:size val="6"/>
              <c:spPr>
                <a:solidFill>
                  <a:srgbClr val="FF73D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73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7-F817-4991-B066-873A92EA5430}"/>
              </c:ext>
            </c:extLst>
          </c:dPt>
          <c:dPt>
            <c:idx val="36"/>
            <c:marker>
              <c:symbol val="diamond"/>
              <c:size val="6"/>
              <c:spPr>
                <a:solidFill>
                  <a:srgbClr val="FF73D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73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9-F817-4991-B066-873A92EA5430}"/>
              </c:ext>
            </c:extLst>
          </c:dPt>
          <c:dPt>
            <c:idx val="37"/>
            <c:marker>
              <c:symbol val="diamond"/>
              <c:size val="6"/>
              <c:spPr>
                <a:solidFill>
                  <a:srgbClr val="FF73D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73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B-F817-4991-B066-873A92EA5430}"/>
              </c:ext>
            </c:extLst>
          </c:dPt>
          <c:dPt>
            <c:idx val="38"/>
            <c:marker>
              <c:symbol val="diamond"/>
              <c:size val="6"/>
              <c:spPr>
                <a:solidFill>
                  <a:srgbClr val="FF73D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73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D-F817-4991-B066-873A92EA5430}"/>
              </c:ext>
            </c:extLst>
          </c:dPt>
          <c:dPt>
            <c:idx val="39"/>
            <c:marker>
              <c:symbol val="diamond"/>
              <c:size val="6"/>
              <c:spPr>
                <a:solidFill>
                  <a:srgbClr val="FF73D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73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F-F817-4991-B066-873A92EA5430}"/>
              </c:ext>
            </c:extLst>
          </c:dPt>
          <c:dPt>
            <c:idx val="40"/>
            <c:marker>
              <c:symbol val="diamond"/>
              <c:size val="6"/>
              <c:spPr>
                <a:solidFill>
                  <a:srgbClr val="FF73D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73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1-F817-4991-B066-873A92EA5430}"/>
              </c:ext>
            </c:extLst>
          </c:dPt>
          <c:dPt>
            <c:idx val="41"/>
            <c:marker>
              <c:symbol val="diamond"/>
              <c:size val="6"/>
              <c:spPr>
                <a:solidFill>
                  <a:srgbClr val="FF73D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73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3-F817-4991-B066-873A92EA5430}"/>
              </c:ext>
            </c:extLst>
          </c:dPt>
          <c:dPt>
            <c:idx val="42"/>
            <c:marker>
              <c:symbol val="diamond"/>
              <c:size val="6"/>
              <c:spPr>
                <a:solidFill>
                  <a:srgbClr val="FF73D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73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5-F817-4991-B066-873A92EA5430}"/>
              </c:ext>
            </c:extLst>
          </c:dPt>
          <c:dPt>
            <c:idx val="43"/>
            <c:marker>
              <c:symbol val="diamond"/>
              <c:size val="6"/>
              <c:spPr>
                <a:solidFill>
                  <a:srgbClr val="FF73D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73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7-F817-4991-B066-873A92EA5430}"/>
              </c:ext>
            </c:extLst>
          </c:dPt>
          <c:dPt>
            <c:idx val="44"/>
            <c:marker>
              <c:symbol val="diamond"/>
              <c:size val="6"/>
              <c:spPr>
                <a:solidFill>
                  <a:srgbClr val="FF73D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73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9-F817-4991-B066-873A92EA5430}"/>
              </c:ext>
            </c:extLst>
          </c:dPt>
          <c:dPt>
            <c:idx val="45"/>
            <c:marker>
              <c:symbol val="diamond"/>
              <c:size val="6"/>
              <c:spPr>
                <a:solidFill>
                  <a:srgbClr val="FF73D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73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B-F817-4991-B066-873A92EA5430}"/>
              </c:ext>
            </c:extLst>
          </c:dPt>
          <c:dPt>
            <c:idx val="46"/>
            <c:marker>
              <c:symbol val="diamond"/>
              <c:size val="6"/>
              <c:spPr>
                <a:solidFill>
                  <a:srgbClr val="FF73D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73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D-F817-4991-B066-873A92EA5430}"/>
              </c:ext>
            </c:extLst>
          </c:dPt>
          <c:dPt>
            <c:idx val="47"/>
            <c:marker>
              <c:symbol val="diamond"/>
              <c:size val="6"/>
              <c:spPr>
                <a:solidFill>
                  <a:srgbClr val="FF73D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73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F-F817-4991-B066-873A92EA5430}"/>
              </c:ext>
            </c:extLst>
          </c:dPt>
          <c:dPt>
            <c:idx val="48"/>
            <c:marker>
              <c:symbol val="diamond"/>
              <c:size val="6"/>
              <c:spPr>
                <a:solidFill>
                  <a:srgbClr val="FF73D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73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1-F817-4991-B066-873A92EA5430}"/>
              </c:ext>
            </c:extLst>
          </c:dPt>
          <c:dPt>
            <c:idx val="49"/>
            <c:marker>
              <c:symbol val="diamond"/>
              <c:size val="6"/>
              <c:spPr>
                <a:solidFill>
                  <a:srgbClr val="FF73D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73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3-F817-4991-B066-873A92EA5430}"/>
              </c:ext>
            </c:extLst>
          </c:dPt>
          <c:dPt>
            <c:idx val="50"/>
            <c:marker>
              <c:symbol val="diamond"/>
              <c:size val="6"/>
              <c:spPr>
                <a:solidFill>
                  <a:srgbClr val="FF73D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73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5-F817-4991-B066-873A92EA5430}"/>
              </c:ext>
            </c:extLst>
          </c:dPt>
          <c:dPt>
            <c:idx val="51"/>
            <c:marker>
              <c:symbol val="diamond"/>
              <c:size val="6"/>
              <c:spPr>
                <a:solidFill>
                  <a:srgbClr val="FF73D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73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7-F817-4991-B066-873A92EA5430}"/>
              </c:ext>
            </c:extLst>
          </c:dPt>
          <c:dPt>
            <c:idx val="52"/>
            <c:marker>
              <c:symbol val="diamond"/>
              <c:size val="6"/>
              <c:spPr>
                <a:solidFill>
                  <a:srgbClr val="FF73D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73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9-F817-4991-B066-873A92EA5430}"/>
              </c:ext>
            </c:extLst>
          </c:dPt>
          <c:dPt>
            <c:idx val="53"/>
            <c:marker>
              <c:symbol val="diamond"/>
              <c:size val="6"/>
              <c:spPr>
                <a:solidFill>
                  <a:srgbClr val="FF73D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73D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B-F817-4991-B066-873A92EA5430}"/>
              </c:ext>
            </c:extLst>
          </c:dPt>
          <c:dPt>
            <c:idx val="54"/>
            <c:marker>
              <c:symbol val="diamond"/>
              <c:size val="6"/>
              <c:spPr>
                <a:solidFill>
                  <a:srgbClr val="00C5F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C5F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D-F817-4991-B066-873A92EA5430}"/>
              </c:ext>
            </c:extLst>
          </c:dPt>
          <c:dPt>
            <c:idx val="55"/>
            <c:marker>
              <c:symbol val="diamond"/>
              <c:size val="6"/>
              <c:spPr>
                <a:solidFill>
                  <a:srgbClr val="00C5F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C5F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F-F817-4991-B066-873A92EA5430}"/>
              </c:ext>
            </c:extLst>
          </c:dPt>
          <c:dPt>
            <c:idx val="56"/>
            <c:marker>
              <c:symbol val="diamond"/>
              <c:size val="6"/>
              <c:spPr>
                <a:solidFill>
                  <a:srgbClr val="00C5F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C5F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1-F817-4991-B066-873A92EA5430}"/>
              </c:ext>
            </c:extLst>
          </c:dPt>
          <c:dPt>
            <c:idx val="57"/>
            <c:marker>
              <c:symbol val="diamond"/>
              <c:size val="6"/>
              <c:spPr>
                <a:solidFill>
                  <a:srgbClr val="00C5F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C5F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3-F817-4991-B066-873A92EA5430}"/>
              </c:ext>
            </c:extLst>
          </c:dPt>
          <c:dPt>
            <c:idx val="58"/>
            <c:marker>
              <c:symbol val="diamond"/>
              <c:size val="6"/>
              <c:spPr>
                <a:solidFill>
                  <a:srgbClr val="00C5F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C5F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5-F817-4991-B066-873A92EA5430}"/>
              </c:ext>
            </c:extLst>
          </c:dPt>
          <c:dPt>
            <c:idx val="59"/>
            <c:marker>
              <c:symbol val="diamond"/>
              <c:size val="6"/>
              <c:spPr>
                <a:solidFill>
                  <a:srgbClr val="00C5F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C5F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7-F817-4991-B066-873A92EA5430}"/>
              </c:ext>
            </c:extLst>
          </c:dPt>
          <c:dPt>
            <c:idx val="60"/>
            <c:marker>
              <c:symbol val="diamond"/>
              <c:size val="6"/>
              <c:spPr>
                <a:solidFill>
                  <a:srgbClr val="00C5F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C5F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9-F817-4991-B066-873A92EA5430}"/>
              </c:ext>
            </c:extLst>
          </c:dPt>
          <c:dPt>
            <c:idx val="61"/>
            <c:marker>
              <c:symbol val="diamond"/>
              <c:size val="6"/>
              <c:spPr>
                <a:solidFill>
                  <a:srgbClr val="00C5F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C5F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B-F817-4991-B066-873A92EA5430}"/>
              </c:ext>
            </c:extLst>
          </c:dPt>
          <c:dPt>
            <c:idx val="62"/>
            <c:marker>
              <c:symbol val="diamond"/>
              <c:size val="6"/>
              <c:spPr>
                <a:solidFill>
                  <a:srgbClr val="00C5F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C5F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D-F817-4991-B066-873A92EA5430}"/>
              </c:ext>
            </c:extLst>
          </c:dPt>
          <c:dPt>
            <c:idx val="63"/>
            <c:marker>
              <c:symbol val="diamond"/>
              <c:size val="6"/>
              <c:spPr>
                <a:solidFill>
                  <a:srgbClr val="00C5F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C5F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F-F817-4991-B066-873A92EA5430}"/>
              </c:ext>
            </c:extLst>
          </c:dPt>
          <c:dPt>
            <c:idx val="64"/>
            <c:marker>
              <c:symbol val="diamond"/>
              <c:size val="6"/>
              <c:spPr>
                <a:solidFill>
                  <a:srgbClr val="00C5F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C5F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1-F817-4991-B066-873A92EA5430}"/>
              </c:ext>
            </c:extLst>
          </c:dPt>
          <c:dPt>
            <c:idx val="65"/>
            <c:marker>
              <c:symbol val="diamond"/>
              <c:size val="6"/>
              <c:spPr>
                <a:solidFill>
                  <a:srgbClr val="00C5F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C5F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3-F817-4991-B066-873A92EA5430}"/>
              </c:ext>
            </c:extLst>
          </c:dPt>
          <c:dPt>
            <c:idx val="66"/>
            <c:marker>
              <c:symbol val="diamond"/>
              <c:size val="6"/>
              <c:spPr>
                <a:solidFill>
                  <a:srgbClr val="00C5F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C5F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5-F817-4991-B066-873A92EA5430}"/>
              </c:ext>
            </c:extLst>
          </c:dPt>
          <c:dPt>
            <c:idx val="67"/>
            <c:marker>
              <c:symbol val="diamond"/>
              <c:size val="6"/>
              <c:spPr>
                <a:solidFill>
                  <a:srgbClr val="00C5F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C5F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7-F817-4991-B066-873A92EA5430}"/>
              </c:ext>
            </c:extLst>
          </c:dPt>
          <c:dPt>
            <c:idx val="68"/>
            <c:marker>
              <c:symbol val="diamond"/>
              <c:size val="6"/>
              <c:spPr>
                <a:solidFill>
                  <a:srgbClr val="00C5F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C5F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9-F817-4991-B066-873A92EA5430}"/>
              </c:ext>
            </c:extLst>
          </c:dPt>
          <c:dPt>
            <c:idx val="69"/>
            <c:marker>
              <c:symbol val="diamond"/>
              <c:size val="6"/>
              <c:spPr>
                <a:solidFill>
                  <a:srgbClr val="00C5F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C5F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B-F817-4991-B066-873A92EA5430}"/>
              </c:ext>
            </c:extLst>
          </c:dPt>
          <c:dPt>
            <c:idx val="70"/>
            <c:marker>
              <c:symbol val="diamond"/>
              <c:size val="6"/>
              <c:spPr>
                <a:solidFill>
                  <a:srgbClr val="00C5F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C5F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D-F817-4991-B066-873A92EA5430}"/>
              </c:ext>
            </c:extLst>
          </c:dPt>
          <c:dPt>
            <c:idx val="71"/>
            <c:marker>
              <c:symbol val="diamond"/>
              <c:size val="6"/>
              <c:spPr>
                <a:solidFill>
                  <a:srgbClr val="00C5F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C5F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F-F817-4991-B066-873A92EA5430}"/>
              </c:ext>
            </c:extLst>
          </c:dPt>
          <c:dPt>
            <c:idx val="72"/>
            <c:marker>
              <c:symbol val="diamond"/>
              <c:size val="6"/>
              <c:spPr>
                <a:solidFill>
                  <a:srgbClr val="00C5F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C5F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1-F817-4991-B066-873A92EA5430}"/>
              </c:ext>
            </c:extLst>
          </c:dPt>
          <c:dPt>
            <c:idx val="73"/>
            <c:marker>
              <c:symbol val="diamond"/>
              <c:size val="6"/>
              <c:spPr>
                <a:solidFill>
                  <a:srgbClr val="00C5F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C5F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3-F817-4991-B066-873A92EA5430}"/>
              </c:ext>
            </c:extLst>
          </c:dPt>
          <c:dPt>
            <c:idx val="74"/>
            <c:marker>
              <c:symbol val="diamond"/>
              <c:size val="6"/>
              <c:spPr>
                <a:solidFill>
                  <a:srgbClr val="00C5F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C5F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5-F817-4991-B066-873A92EA5430}"/>
              </c:ext>
            </c:extLst>
          </c:dPt>
          <c:dPt>
            <c:idx val="75"/>
            <c:marker>
              <c:symbol val="diamond"/>
              <c:size val="6"/>
              <c:spPr>
                <a:solidFill>
                  <a:srgbClr val="00C5F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C5F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7-F817-4991-B066-873A92EA5430}"/>
              </c:ext>
            </c:extLst>
          </c:dPt>
          <c:dPt>
            <c:idx val="76"/>
            <c:marker>
              <c:symbol val="diamond"/>
              <c:size val="6"/>
              <c:spPr>
                <a:solidFill>
                  <a:srgbClr val="00C5F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C5F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9-F817-4991-B066-873A92EA5430}"/>
              </c:ext>
            </c:extLst>
          </c:dPt>
          <c:dPt>
            <c:idx val="77"/>
            <c:marker>
              <c:symbol val="diamond"/>
              <c:size val="6"/>
              <c:spPr>
                <a:solidFill>
                  <a:srgbClr val="00C5F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C5F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B-F817-4991-B066-873A92EA5430}"/>
              </c:ext>
            </c:extLst>
          </c:dPt>
          <c:dPt>
            <c:idx val="78"/>
            <c:marker>
              <c:symbol val="diamond"/>
              <c:size val="6"/>
              <c:spPr>
                <a:solidFill>
                  <a:srgbClr val="00C5F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C5F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D-F817-4991-B066-873A92EA5430}"/>
              </c:ext>
            </c:extLst>
          </c:dPt>
          <c:dPt>
            <c:idx val="79"/>
            <c:marker>
              <c:symbol val="diamond"/>
              <c:size val="6"/>
              <c:spPr>
                <a:solidFill>
                  <a:srgbClr val="00C5F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C5F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F-F817-4991-B066-873A92EA5430}"/>
              </c:ext>
            </c:extLst>
          </c:dPt>
          <c:dPt>
            <c:idx val="80"/>
            <c:marker>
              <c:symbol val="diamond"/>
              <c:size val="6"/>
              <c:spPr>
                <a:solidFill>
                  <a:srgbClr val="00C5F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C5F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1-F817-4991-B066-873A92EA5430}"/>
              </c:ext>
            </c:extLst>
          </c:dPt>
          <c:dPt>
            <c:idx val="81"/>
            <c:marker>
              <c:symbol val="diamond"/>
              <c:size val="6"/>
              <c:spPr>
                <a:solidFill>
                  <a:srgbClr val="00C5F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C5F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3-F817-4991-B066-873A92EA5430}"/>
              </c:ext>
            </c:extLst>
          </c:dPt>
          <c:dPt>
            <c:idx val="82"/>
            <c:marker>
              <c:symbol val="diamond"/>
              <c:size val="6"/>
              <c:spPr>
                <a:solidFill>
                  <a:srgbClr val="00C5F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C5F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5-F817-4991-B066-873A92EA5430}"/>
              </c:ext>
            </c:extLst>
          </c:dPt>
          <c:dPt>
            <c:idx val="83"/>
            <c:marker>
              <c:symbol val="diamond"/>
              <c:size val="6"/>
              <c:spPr>
                <a:solidFill>
                  <a:srgbClr val="00C5F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C5F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7-F817-4991-B066-873A92EA5430}"/>
              </c:ext>
            </c:extLst>
          </c:dPt>
          <c:dPt>
            <c:idx val="84"/>
            <c:marker>
              <c:symbol val="diamond"/>
              <c:size val="6"/>
              <c:spPr>
                <a:solidFill>
                  <a:srgbClr val="00C5F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C5F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9-F817-4991-B066-873A92EA5430}"/>
              </c:ext>
            </c:extLst>
          </c:dPt>
          <c:dPt>
            <c:idx val="85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B-F817-4991-B066-873A92EA5430}"/>
              </c:ext>
            </c:extLst>
          </c:dPt>
          <c:dPt>
            <c:idx val="86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D-F817-4991-B066-873A92EA5430}"/>
              </c:ext>
            </c:extLst>
          </c:dPt>
          <c:dPt>
            <c:idx val="87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F-F817-4991-B066-873A92EA5430}"/>
              </c:ext>
            </c:extLst>
          </c:dPt>
          <c:dPt>
            <c:idx val="88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1-F817-4991-B066-873A92EA5430}"/>
              </c:ext>
            </c:extLst>
          </c:dPt>
          <c:dPt>
            <c:idx val="89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3-F817-4991-B066-873A92EA5430}"/>
              </c:ext>
            </c:extLst>
          </c:dPt>
          <c:dPt>
            <c:idx val="90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5-F817-4991-B066-873A92EA5430}"/>
              </c:ext>
            </c:extLst>
          </c:dPt>
          <c:dPt>
            <c:idx val="91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7-F817-4991-B066-873A92EA5430}"/>
              </c:ext>
            </c:extLst>
          </c:dPt>
          <c:dPt>
            <c:idx val="92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9-F817-4991-B066-873A92EA5430}"/>
              </c:ext>
            </c:extLst>
          </c:dPt>
          <c:dPt>
            <c:idx val="93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B-F817-4991-B066-873A92EA5430}"/>
              </c:ext>
            </c:extLst>
          </c:dPt>
          <c:dPt>
            <c:idx val="94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D-F817-4991-B066-873A92EA5430}"/>
              </c:ext>
            </c:extLst>
          </c:dPt>
          <c:dPt>
            <c:idx val="95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F-F817-4991-B066-873A92EA5430}"/>
              </c:ext>
            </c:extLst>
          </c:dPt>
          <c:dPt>
            <c:idx val="96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C1-F817-4991-B066-873A92EA5430}"/>
              </c:ext>
            </c:extLst>
          </c:dPt>
          <c:dPt>
            <c:idx val="97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C3-F817-4991-B066-873A92EA5430}"/>
              </c:ext>
            </c:extLst>
          </c:dPt>
          <c:dPt>
            <c:idx val="98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C5-F817-4991-B066-873A92EA5430}"/>
              </c:ext>
            </c:extLst>
          </c:dPt>
          <c:dPt>
            <c:idx val="99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C7-F817-4991-B066-873A92EA5430}"/>
              </c:ext>
            </c:extLst>
          </c:dPt>
          <c:dPt>
            <c:idx val="100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C9-F817-4991-B066-873A92EA5430}"/>
              </c:ext>
            </c:extLst>
          </c:dPt>
          <c:dPt>
            <c:idx val="101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CB-F817-4991-B066-873A92EA5430}"/>
              </c:ext>
            </c:extLst>
          </c:dPt>
          <c:dPt>
            <c:idx val="102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CD-F817-4991-B066-873A92EA5430}"/>
              </c:ext>
            </c:extLst>
          </c:dPt>
          <c:dPt>
            <c:idx val="103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CF-F817-4991-B066-873A92EA5430}"/>
              </c:ext>
            </c:extLst>
          </c:dPt>
          <c:dPt>
            <c:idx val="104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D1-F817-4991-B066-873A92EA5430}"/>
              </c:ext>
            </c:extLst>
          </c:dPt>
          <c:dPt>
            <c:idx val="105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D3-F817-4991-B066-873A92EA5430}"/>
              </c:ext>
            </c:extLst>
          </c:dPt>
          <c:dPt>
            <c:idx val="106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D5-F817-4991-B066-873A92EA5430}"/>
              </c:ext>
            </c:extLst>
          </c:dPt>
          <c:dPt>
            <c:idx val="107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D7-F817-4991-B066-873A92EA5430}"/>
              </c:ext>
            </c:extLst>
          </c:dPt>
          <c:dPt>
            <c:idx val="108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D9-F817-4991-B066-873A92EA5430}"/>
              </c:ext>
            </c:extLst>
          </c:dPt>
          <c:dPt>
            <c:idx val="109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DB-F817-4991-B066-873A92EA5430}"/>
              </c:ext>
            </c:extLst>
          </c:dPt>
          <c:dPt>
            <c:idx val="110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DD-F817-4991-B066-873A92EA5430}"/>
              </c:ext>
            </c:extLst>
          </c:dPt>
          <c:dPt>
            <c:idx val="111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DF-F817-4991-B066-873A92EA5430}"/>
              </c:ext>
            </c:extLst>
          </c:dPt>
          <c:dPt>
            <c:idx val="112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E1-F817-4991-B066-873A92EA5430}"/>
              </c:ext>
            </c:extLst>
          </c:dPt>
          <c:dPt>
            <c:idx val="113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E3-F817-4991-B066-873A92EA5430}"/>
              </c:ext>
            </c:extLst>
          </c:dPt>
          <c:dPt>
            <c:idx val="114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E5-F817-4991-B066-873A92EA5430}"/>
              </c:ext>
            </c:extLst>
          </c:dPt>
          <c:dPt>
            <c:idx val="115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E7-F817-4991-B066-873A92EA5430}"/>
              </c:ext>
            </c:extLst>
          </c:dPt>
          <c:dPt>
            <c:idx val="116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E9-F817-4991-B066-873A92EA5430}"/>
              </c:ext>
            </c:extLst>
          </c:dPt>
          <c:dPt>
            <c:idx val="117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EB-F817-4991-B066-873A92EA5430}"/>
              </c:ext>
            </c:extLst>
          </c:dPt>
          <c:dPt>
            <c:idx val="118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ED-F817-4991-B066-873A92EA5430}"/>
              </c:ext>
            </c:extLst>
          </c:dPt>
          <c:dPt>
            <c:idx val="119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EF-F817-4991-B066-873A92EA5430}"/>
              </c:ext>
            </c:extLst>
          </c:dPt>
          <c:dPt>
            <c:idx val="120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F1-F817-4991-B066-873A92EA5430}"/>
              </c:ext>
            </c:extLst>
          </c:dPt>
          <c:dPt>
            <c:idx val="121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F3-F817-4991-B066-873A92EA5430}"/>
              </c:ext>
            </c:extLst>
          </c:dPt>
          <c:dPt>
            <c:idx val="122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F5-F817-4991-B066-873A92EA5430}"/>
              </c:ext>
            </c:extLst>
          </c:dPt>
          <c:dPt>
            <c:idx val="123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F7-F817-4991-B066-873A92EA5430}"/>
              </c:ext>
            </c:extLst>
          </c:dPt>
          <c:dPt>
            <c:idx val="124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F9-F817-4991-B066-873A92EA5430}"/>
              </c:ext>
            </c:extLst>
          </c:dPt>
          <c:dPt>
            <c:idx val="125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FB-F817-4991-B066-873A92EA5430}"/>
              </c:ext>
            </c:extLst>
          </c:dPt>
          <c:dPt>
            <c:idx val="126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FD-F817-4991-B066-873A92EA5430}"/>
              </c:ext>
            </c:extLst>
          </c:dPt>
          <c:dPt>
            <c:idx val="127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FF-F817-4991-B066-873A92EA5430}"/>
              </c:ext>
            </c:extLst>
          </c:dPt>
          <c:dPt>
            <c:idx val="128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01-F817-4991-B066-873A92EA5430}"/>
              </c:ext>
            </c:extLst>
          </c:dPt>
          <c:dPt>
            <c:idx val="129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03-F817-4991-B066-873A92EA5430}"/>
              </c:ext>
            </c:extLst>
          </c:dPt>
          <c:dPt>
            <c:idx val="130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05-F817-4991-B066-873A92EA5430}"/>
              </c:ext>
            </c:extLst>
          </c:dPt>
          <c:dPt>
            <c:idx val="131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07-F817-4991-B066-873A92EA5430}"/>
              </c:ext>
            </c:extLst>
          </c:dPt>
          <c:dPt>
            <c:idx val="132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09-F817-4991-B066-873A92EA5430}"/>
              </c:ext>
            </c:extLst>
          </c:dPt>
          <c:dPt>
            <c:idx val="133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0B-F817-4991-B066-873A92EA5430}"/>
              </c:ext>
            </c:extLst>
          </c:dPt>
          <c:dPt>
            <c:idx val="134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0D-F817-4991-B066-873A92EA5430}"/>
              </c:ext>
            </c:extLst>
          </c:dPt>
          <c:dPt>
            <c:idx val="135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0F-F817-4991-B066-873A92EA5430}"/>
              </c:ext>
            </c:extLst>
          </c:dPt>
          <c:dPt>
            <c:idx val="136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11-F817-4991-B066-873A92EA5430}"/>
              </c:ext>
            </c:extLst>
          </c:dPt>
          <c:dPt>
            <c:idx val="137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13-F817-4991-B066-873A92EA5430}"/>
              </c:ext>
            </c:extLst>
          </c:dPt>
          <c:dPt>
            <c:idx val="138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15-F817-4991-B066-873A92EA5430}"/>
              </c:ext>
            </c:extLst>
          </c:dPt>
          <c:dPt>
            <c:idx val="139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17-F817-4991-B066-873A92EA5430}"/>
              </c:ext>
            </c:extLst>
          </c:dPt>
          <c:dPt>
            <c:idx val="140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19-F817-4991-B066-873A92EA5430}"/>
              </c:ext>
            </c:extLst>
          </c:dPt>
          <c:dPt>
            <c:idx val="141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1B-F817-4991-B066-873A92EA5430}"/>
              </c:ext>
            </c:extLst>
          </c:dPt>
          <c:dPt>
            <c:idx val="142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1D-F817-4991-B066-873A92EA5430}"/>
              </c:ext>
            </c:extLst>
          </c:dPt>
          <c:dPt>
            <c:idx val="143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1F-F817-4991-B066-873A92EA5430}"/>
              </c:ext>
            </c:extLst>
          </c:dPt>
          <c:dPt>
            <c:idx val="144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21-F817-4991-B066-873A92EA5430}"/>
              </c:ext>
            </c:extLst>
          </c:dPt>
          <c:dPt>
            <c:idx val="145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23-F817-4991-B066-873A92EA5430}"/>
              </c:ext>
            </c:extLst>
          </c:dPt>
          <c:dPt>
            <c:idx val="146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25-F817-4991-B066-873A92EA5430}"/>
              </c:ext>
            </c:extLst>
          </c:dPt>
          <c:dPt>
            <c:idx val="147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27-F817-4991-B066-873A92EA5430}"/>
              </c:ext>
            </c:extLst>
          </c:dPt>
          <c:xVal>
            <c:numRef>
              <c:f>Orowaiti!$A$4:$A$151</c:f>
              <c:numCache>
                <c:formatCode>General</c:formatCode>
                <c:ptCount val="148"/>
                <c:pt idx="0">
                  <c:v>0</c:v>
                </c:pt>
                <c:pt idx="1">
                  <c:v>60</c:v>
                </c:pt>
                <c:pt idx="2">
                  <c:v>130</c:v>
                </c:pt>
                <c:pt idx="3">
                  <c:v>220</c:v>
                </c:pt>
                <c:pt idx="4">
                  <c:v>270</c:v>
                </c:pt>
                <c:pt idx="5">
                  <c:v>320</c:v>
                </c:pt>
                <c:pt idx="6">
                  <c:v>370</c:v>
                </c:pt>
                <c:pt idx="7">
                  <c:v>430</c:v>
                </c:pt>
                <c:pt idx="8">
                  <c:v>500</c:v>
                </c:pt>
                <c:pt idx="9">
                  <c:v>540</c:v>
                </c:pt>
                <c:pt idx="10">
                  <c:v>600</c:v>
                </c:pt>
                <c:pt idx="11">
                  <c:v>660</c:v>
                </c:pt>
                <c:pt idx="12">
                  <c:v>730</c:v>
                </c:pt>
                <c:pt idx="13">
                  <c:v>780</c:v>
                </c:pt>
                <c:pt idx="14">
                  <c:v>840</c:v>
                </c:pt>
                <c:pt idx="15">
                  <c:v>900</c:v>
                </c:pt>
                <c:pt idx="16">
                  <c:v>970</c:v>
                </c:pt>
                <c:pt idx="17">
                  <c:v>1003</c:v>
                </c:pt>
                <c:pt idx="18">
                  <c:v>1090</c:v>
                </c:pt>
                <c:pt idx="19">
                  <c:v>1150</c:v>
                </c:pt>
                <c:pt idx="20">
                  <c:v>1210</c:v>
                </c:pt>
                <c:pt idx="21">
                  <c:v>1270</c:v>
                </c:pt>
                <c:pt idx="22">
                  <c:v>1330</c:v>
                </c:pt>
                <c:pt idx="23">
                  <c:v>1380</c:v>
                </c:pt>
                <c:pt idx="24">
                  <c:v>1440</c:v>
                </c:pt>
                <c:pt idx="25">
                  <c:v>1500</c:v>
                </c:pt>
                <c:pt idx="26">
                  <c:v>1560</c:v>
                </c:pt>
                <c:pt idx="27">
                  <c:v>1620</c:v>
                </c:pt>
                <c:pt idx="28">
                  <c:v>1680</c:v>
                </c:pt>
                <c:pt idx="29">
                  <c:v>1750</c:v>
                </c:pt>
                <c:pt idx="30">
                  <c:v>1810</c:v>
                </c:pt>
                <c:pt idx="31">
                  <c:v>1860</c:v>
                </c:pt>
                <c:pt idx="32">
                  <c:v>1920</c:v>
                </c:pt>
                <c:pt idx="33">
                  <c:v>2000</c:v>
                </c:pt>
                <c:pt idx="34">
                  <c:v>2050</c:v>
                </c:pt>
                <c:pt idx="35">
                  <c:v>2110</c:v>
                </c:pt>
                <c:pt idx="36">
                  <c:v>2170</c:v>
                </c:pt>
                <c:pt idx="37">
                  <c:v>2230</c:v>
                </c:pt>
                <c:pt idx="38">
                  <c:v>2290</c:v>
                </c:pt>
                <c:pt idx="39">
                  <c:v>2350</c:v>
                </c:pt>
                <c:pt idx="40">
                  <c:v>2410</c:v>
                </c:pt>
                <c:pt idx="41">
                  <c:v>2470</c:v>
                </c:pt>
                <c:pt idx="42">
                  <c:v>2520</c:v>
                </c:pt>
                <c:pt idx="43">
                  <c:v>2580</c:v>
                </c:pt>
                <c:pt idx="44">
                  <c:v>2640</c:v>
                </c:pt>
                <c:pt idx="45">
                  <c:v>2700</c:v>
                </c:pt>
                <c:pt idx="46">
                  <c:v>2760</c:v>
                </c:pt>
                <c:pt idx="47">
                  <c:v>2820</c:v>
                </c:pt>
                <c:pt idx="48">
                  <c:v>2880</c:v>
                </c:pt>
                <c:pt idx="49">
                  <c:v>2940</c:v>
                </c:pt>
                <c:pt idx="50">
                  <c:v>3000</c:v>
                </c:pt>
                <c:pt idx="51">
                  <c:v>3060</c:v>
                </c:pt>
                <c:pt idx="52">
                  <c:v>3120</c:v>
                </c:pt>
                <c:pt idx="53">
                  <c:v>3180</c:v>
                </c:pt>
                <c:pt idx="54">
                  <c:v>3250</c:v>
                </c:pt>
                <c:pt idx="55">
                  <c:v>3300</c:v>
                </c:pt>
                <c:pt idx="56">
                  <c:v>3360</c:v>
                </c:pt>
                <c:pt idx="57">
                  <c:v>3420</c:v>
                </c:pt>
                <c:pt idx="58">
                  <c:v>3480</c:v>
                </c:pt>
                <c:pt idx="59">
                  <c:v>3540</c:v>
                </c:pt>
                <c:pt idx="60">
                  <c:v>3600</c:v>
                </c:pt>
                <c:pt idx="61">
                  <c:v>3660</c:v>
                </c:pt>
                <c:pt idx="62">
                  <c:v>3720</c:v>
                </c:pt>
                <c:pt idx="63">
                  <c:v>3780</c:v>
                </c:pt>
                <c:pt idx="64">
                  <c:v>3840</c:v>
                </c:pt>
                <c:pt idx="65">
                  <c:v>3900</c:v>
                </c:pt>
                <c:pt idx="66">
                  <c:v>3960</c:v>
                </c:pt>
                <c:pt idx="67">
                  <c:v>4020</c:v>
                </c:pt>
                <c:pt idx="68">
                  <c:v>4080</c:v>
                </c:pt>
                <c:pt idx="69">
                  <c:v>4140</c:v>
                </c:pt>
                <c:pt idx="70">
                  <c:v>4200</c:v>
                </c:pt>
                <c:pt idx="71">
                  <c:v>4260</c:v>
                </c:pt>
                <c:pt idx="72">
                  <c:v>4320</c:v>
                </c:pt>
                <c:pt idx="73">
                  <c:v>4380</c:v>
                </c:pt>
                <c:pt idx="74">
                  <c:v>4450</c:v>
                </c:pt>
                <c:pt idx="75">
                  <c:v>4520</c:v>
                </c:pt>
                <c:pt idx="76">
                  <c:v>4570</c:v>
                </c:pt>
                <c:pt idx="77">
                  <c:v>4630</c:v>
                </c:pt>
                <c:pt idx="78">
                  <c:v>4690</c:v>
                </c:pt>
                <c:pt idx="79">
                  <c:v>4740</c:v>
                </c:pt>
                <c:pt idx="80">
                  <c:v>4790</c:v>
                </c:pt>
                <c:pt idx="81">
                  <c:v>4850</c:v>
                </c:pt>
                <c:pt idx="82">
                  <c:v>4900</c:v>
                </c:pt>
                <c:pt idx="83">
                  <c:v>4950</c:v>
                </c:pt>
                <c:pt idx="84">
                  <c:v>5000</c:v>
                </c:pt>
                <c:pt idx="85">
                  <c:v>5060</c:v>
                </c:pt>
                <c:pt idx="86">
                  <c:v>5120</c:v>
                </c:pt>
                <c:pt idx="87">
                  <c:v>5180</c:v>
                </c:pt>
                <c:pt idx="88">
                  <c:v>5250</c:v>
                </c:pt>
                <c:pt idx="89">
                  <c:v>5300</c:v>
                </c:pt>
                <c:pt idx="90">
                  <c:v>5360</c:v>
                </c:pt>
                <c:pt idx="91">
                  <c:v>5420</c:v>
                </c:pt>
                <c:pt idx="92">
                  <c:v>5470</c:v>
                </c:pt>
                <c:pt idx="93">
                  <c:v>5530</c:v>
                </c:pt>
                <c:pt idx="94">
                  <c:v>5590</c:v>
                </c:pt>
                <c:pt idx="95">
                  <c:v>5650</c:v>
                </c:pt>
                <c:pt idx="96">
                  <c:v>5710</c:v>
                </c:pt>
                <c:pt idx="97">
                  <c:v>5770</c:v>
                </c:pt>
                <c:pt idx="98">
                  <c:v>5830</c:v>
                </c:pt>
                <c:pt idx="99">
                  <c:v>5890</c:v>
                </c:pt>
                <c:pt idx="100">
                  <c:v>5970</c:v>
                </c:pt>
                <c:pt idx="101">
                  <c:v>6020</c:v>
                </c:pt>
                <c:pt idx="102">
                  <c:v>6080</c:v>
                </c:pt>
                <c:pt idx="103">
                  <c:v>6140</c:v>
                </c:pt>
                <c:pt idx="104">
                  <c:v>6200</c:v>
                </c:pt>
                <c:pt idx="105">
                  <c:v>6250</c:v>
                </c:pt>
                <c:pt idx="106">
                  <c:v>6310</c:v>
                </c:pt>
                <c:pt idx="107">
                  <c:v>6370</c:v>
                </c:pt>
                <c:pt idx="108">
                  <c:v>6430</c:v>
                </c:pt>
                <c:pt idx="109">
                  <c:v>6490</c:v>
                </c:pt>
                <c:pt idx="110">
                  <c:v>6550</c:v>
                </c:pt>
                <c:pt idx="111">
                  <c:v>6610</c:v>
                </c:pt>
                <c:pt idx="112">
                  <c:v>6670</c:v>
                </c:pt>
                <c:pt idx="113">
                  <c:v>6730</c:v>
                </c:pt>
                <c:pt idx="114">
                  <c:v>6790</c:v>
                </c:pt>
                <c:pt idx="115">
                  <c:v>6850</c:v>
                </c:pt>
                <c:pt idx="116">
                  <c:v>6900</c:v>
                </c:pt>
                <c:pt idx="117">
                  <c:v>6950</c:v>
                </c:pt>
                <c:pt idx="118">
                  <c:v>7030</c:v>
                </c:pt>
                <c:pt idx="119">
                  <c:v>7090</c:v>
                </c:pt>
                <c:pt idx="120">
                  <c:v>7150</c:v>
                </c:pt>
                <c:pt idx="121">
                  <c:v>7200</c:v>
                </c:pt>
                <c:pt idx="122">
                  <c:v>7250</c:v>
                </c:pt>
                <c:pt idx="123">
                  <c:v>7310</c:v>
                </c:pt>
                <c:pt idx="124">
                  <c:v>7370</c:v>
                </c:pt>
                <c:pt idx="125">
                  <c:v>7430</c:v>
                </c:pt>
                <c:pt idx="126">
                  <c:v>7500</c:v>
                </c:pt>
                <c:pt idx="127">
                  <c:v>7570</c:v>
                </c:pt>
                <c:pt idx="128">
                  <c:v>7630</c:v>
                </c:pt>
                <c:pt idx="129">
                  <c:v>7690</c:v>
                </c:pt>
                <c:pt idx="130">
                  <c:v>7750</c:v>
                </c:pt>
                <c:pt idx="131">
                  <c:v>7800</c:v>
                </c:pt>
                <c:pt idx="132">
                  <c:v>7860</c:v>
                </c:pt>
                <c:pt idx="133">
                  <c:v>7920</c:v>
                </c:pt>
                <c:pt idx="134">
                  <c:v>7970</c:v>
                </c:pt>
                <c:pt idx="135">
                  <c:v>8040</c:v>
                </c:pt>
                <c:pt idx="136">
                  <c:v>8100</c:v>
                </c:pt>
                <c:pt idx="137">
                  <c:v>8160</c:v>
                </c:pt>
                <c:pt idx="138">
                  <c:v>8220</c:v>
                </c:pt>
                <c:pt idx="139">
                  <c:v>8270</c:v>
                </c:pt>
                <c:pt idx="140">
                  <c:v>8330</c:v>
                </c:pt>
                <c:pt idx="141">
                  <c:v>8390</c:v>
                </c:pt>
                <c:pt idx="142">
                  <c:v>8450</c:v>
                </c:pt>
                <c:pt idx="143">
                  <c:v>8520</c:v>
                </c:pt>
                <c:pt idx="144">
                  <c:v>8580</c:v>
                </c:pt>
                <c:pt idx="145">
                  <c:v>8640</c:v>
                </c:pt>
                <c:pt idx="146">
                  <c:v>8690</c:v>
                </c:pt>
                <c:pt idx="147">
                  <c:v>8740</c:v>
                </c:pt>
              </c:numCache>
            </c:numRef>
          </c:xVal>
          <c:yVal>
            <c:numRef>
              <c:f>Orowaiti!$B$4:$B$151</c:f>
              <c:numCache>
                <c:formatCode>General</c:formatCode>
                <c:ptCount val="148"/>
                <c:pt idx="0">
                  <c:v>0</c:v>
                </c:pt>
                <c:pt idx="1">
                  <c:v>0.5</c:v>
                </c:pt>
                <c:pt idx="2">
                  <c:v>0.1</c:v>
                </c:pt>
                <c:pt idx="3">
                  <c:v>0.1</c:v>
                </c:pt>
                <c:pt idx="4">
                  <c:v>0.5</c:v>
                </c:pt>
                <c:pt idx="5">
                  <c:v>0.4</c:v>
                </c:pt>
                <c:pt idx="6">
                  <c:v>0.3</c:v>
                </c:pt>
                <c:pt idx="7">
                  <c:v>0.3</c:v>
                </c:pt>
                <c:pt idx="8">
                  <c:v>0.1</c:v>
                </c:pt>
                <c:pt idx="9">
                  <c:v>0</c:v>
                </c:pt>
                <c:pt idx="10">
                  <c:v>0</c:v>
                </c:pt>
                <c:pt idx="11">
                  <c:v>0.2</c:v>
                </c:pt>
                <c:pt idx="12">
                  <c:v>0.1</c:v>
                </c:pt>
                <c:pt idx="13">
                  <c:v>0.5</c:v>
                </c:pt>
                <c:pt idx="14">
                  <c:v>1.8</c:v>
                </c:pt>
                <c:pt idx="15">
                  <c:v>1.7</c:v>
                </c:pt>
                <c:pt idx="16">
                  <c:v>0.7</c:v>
                </c:pt>
                <c:pt idx="17">
                  <c:v>1.1000000000000001</c:v>
                </c:pt>
                <c:pt idx="18">
                  <c:v>1.3</c:v>
                </c:pt>
                <c:pt idx="19">
                  <c:v>0.5</c:v>
                </c:pt>
                <c:pt idx="20">
                  <c:v>0.6</c:v>
                </c:pt>
                <c:pt idx="21">
                  <c:v>1.2</c:v>
                </c:pt>
                <c:pt idx="22">
                  <c:v>1.5</c:v>
                </c:pt>
                <c:pt idx="23">
                  <c:v>1.2</c:v>
                </c:pt>
                <c:pt idx="24">
                  <c:v>1</c:v>
                </c:pt>
                <c:pt idx="25">
                  <c:v>0.8</c:v>
                </c:pt>
                <c:pt idx="26">
                  <c:v>0.7</c:v>
                </c:pt>
                <c:pt idx="27">
                  <c:v>1.9</c:v>
                </c:pt>
                <c:pt idx="28">
                  <c:v>2.4</c:v>
                </c:pt>
                <c:pt idx="29">
                  <c:v>2.7</c:v>
                </c:pt>
                <c:pt idx="30">
                  <c:v>2.2000000000000002</c:v>
                </c:pt>
                <c:pt idx="31">
                  <c:v>1.5</c:v>
                </c:pt>
                <c:pt idx="32">
                  <c:v>1.1000000000000001</c:v>
                </c:pt>
                <c:pt idx="33">
                  <c:v>1.7</c:v>
                </c:pt>
                <c:pt idx="34">
                  <c:v>2.4</c:v>
                </c:pt>
                <c:pt idx="35">
                  <c:v>2.5</c:v>
                </c:pt>
                <c:pt idx="36">
                  <c:v>2.2000000000000002</c:v>
                </c:pt>
                <c:pt idx="37">
                  <c:v>1.5</c:v>
                </c:pt>
                <c:pt idx="38">
                  <c:v>1.8</c:v>
                </c:pt>
                <c:pt idx="39">
                  <c:v>1.1000000000000001</c:v>
                </c:pt>
                <c:pt idx="40">
                  <c:v>0.8</c:v>
                </c:pt>
                <c:pt idx="41">
                  <c:v>1.7</c:v>
                </c:pt>
                <c:pt idx="42">
                  <c:v>0.9</c:v>
                </c:pt>
                <c:pt idx="43">
                  <c:v>1.2</c:v>
                </c:pt>
                <c:pt idx="44">
                  <c:v>1.8</c:v>
                </c:pt>
                <c:pt idx="45">
                  <c:v>1.4</c:v>
                </c:pt>
                <c:pt idx="46">
                  <c:v>1.2</c:v>
                </c:pt>
                <c:pt idx="47">
                  <c:v>1.3</c:v>
                </c:pt>
                <c:pt idx="48">
                  <c:v>2.2000000000000002</c:v>
                </c:pt>
                <c:pt idx="49">
                  <c:v>1.6</c:v>
                </c:pt>
                <c:pt idx="50">
                  <c:v>2.4</c:v>
                </c:pt>
                <c:pt idx="51">
                  <c:v>2.4</c:v>
                </c:pt>
                <c:pt idx="52">
                  <c:v>2.5</c:v>
                </c:pt>
                <c:pt idx="53">
                  <c:v>2.6</c:v>
                </c:pt>
                <c:pt idx="54">
                  <c:v>0</c:v>
                </c:pt>
                <c:pt idx="55">
                  <c:v>0</c:v>
                </c:pt>
                <c:pt idx="56">
                  <c:v>1.4</c:v>
                </c:pt>
                <c:pt idx="57">
                  <c:v>0.7</c:v>
                </c:pt>
                <c:pt idx="58">
                  <c:v>1.5</c:v>
                </c:pt>
                <c:pt idx="59">
                  <c:v>1.9</c:v>
                </c:pt>
                <c:pt idx="60">
                  <c:v>3.1</c:v>
                </c:pt>
                <c:pt idx="61">
                  <c:v>1.9</c:v>
                </c:pt>
                <c:pt idx="62">
                  <c:v>2</c:v>
                </c:pt>
                <c:pt idx="63">
                  <c:v>2.4</c:v>
                </c:pt>
                <c:pt idx="64">
                  <c:v>1.6</c:v>
                </c:pt>
                <c:pt idx="65">
                  <c:v>1.9</c:v>
                </c:pt>
                <c:pt idx="66">
                  <c:v>1</c:v>
                </c:pt>
                <c:pt idx="67">
                  <c:v>0.9</c:v>
                </c:pt>
                <c:pt idx="68">
                  <c:v>1.4</c:v>
                </c:pt>
                <c:pt idx="69">
                  <c:v>0.6</c:v>
                </c:pt>
                <c:pt idx="70">
                  <c:v>1</c:v>
                </c:pt>
                <c:pt idx="71">
                  <c:v>1.2</c:v>
                </c:pt>
                <c:pt idx="72">
                  <c:v>1.2</c:v>
                </c:pt>
                <c:pt idx="73">
                  <c:v>1</c:v>
                </c:pt>
                <c:pt idx="74">
                  <c:v>1.2</c:v>
                </c:pt>
                <c:pt idx="75">
                  <c:v>1.5</c:v>
                </c:pt>
                <c:pt idx="76">
                  <c:v>1.4</c:v>
                </c:pt>
                <c:pt idx="77">
                  <c:v>1</c:v>
                </c:pt>
                <c:pt idx="78">
                  <c:v>1.1000000000000001</c:v>
                </c:pt>
                <c:pt idx="79">
                  <c:v>0.4</c:v>
                </c:pt>
                <c:pt idx="80">
                  <c:v>1.5</c:v>
                </c:pt>
                <c:pt idx="81">
                  <c:v>1.5</c:v>
                </c:pt>
                <c:pt idx="82">
                  <c:v>1.5</c:v>
                </c:pt>
                <c:pt idx="83">
                  <c:v>2.2000000000000002</c:v>
                </c:pt>
                <c:pt idx="84">
                  <c:v>2.4</c:v>
                </c:pt>
                <c:pt idx="85">
                  <c:v>1.1000000000000001</c:v>
                </c:pt>
                <c:pt idx="86">
                  <c:v>1.4</c:v>
                </c:pt>
                <c:pt idx="87">
                  <c:v>1.7</c:v>
                </c:pt>
                <c:pt idx="88">
                  <c:v>1.3</c:v>
                </c:pt>
                <c:pt idx="89">
                  <c:v>1.3</c:v>
                </c:pt>
                <c:pt idx="90">
                  <c:v>1.3</c:v>
                </c:pt>
                <c:pt idx="91">
                  <c:v>1.4</c:v>
                </c:pt>
                <c:pt idx="92">
                  <c:v>1.2</c:v>
                </c:pt>
                <c:pt idx="93">
                  <c:v>0.5</c:v>
                </c:pt>
                <c:pt idx="94">
                  <c:v>1.5</c:v>
                </c:pt>
                <c:pt idx="95">
                  <c:v>1.2</c:v>
                </c:pt>
                <c:pt idx="96">
                  <c:v>1.4</c:v>
                </c:pt>
                <c:pt idx="97">
                  <c:v>1.7</c:v>
                </c:pt>
                <c:pt idx="98">
                  <c:v>1.5</c:v>
                </c:pt>
                <c:pt idx="99">
                  <c:v>1.5</c:v>
                </c:pt>
                <c:pt idx="100">
                  <c:v>1.7</c:v>
                </c:pt>
                <c:pt idx="101">
                  <c:v>1.8</c:v>
                </c:pt>
                <c:pt idx="102">
                  <c:v>1.5</c:v>
                </c:pt>
                <c:pt idx="103">
                  <c:v>1.4</c:v>
                </c:pt>
                <c:pt idx="104">
                  <c:v>1.8</c:v>
                </c:pt>
                <c:pt idx="105">
                  <c:v>1.7</c:v>
                </c:pt>
                <c:pt idx="106">
                  <c:v>1.6</c:v>
                </c:pt>
                <c:pt idx="107">
                  <c:v>1.3</c:v>
                </c:pt>
                <c:pt idx="108">
                  <c:v>1.9</c:v>
                </c:pt>
                <c:pt idx="109">
                  <c:v>2</c:v>
                </c:pt>
                <c:pt idx="110">
                  <c:v>1.8</c:v>
                </c:pt>
                <c:pt idx="111">
                  <c:v>1.5</c:v>
                </c:pt>
                <c:pt idx="112">
                  <c:v>1</c:v>
                </c:pt>
                <c:pt idx="113">
                  <c:v>1.9</c:v>
                </c:pt>
                <c:pt idx="114">
                  <c:v>1.4</c:v>
                </c:pt>
                <c:pt idx="115">
                  <c:v>1.2</c:v>
                </c:pt>
                <c:pt idx="116">
                  <c:v>0.8</c:v>
                </c:pt>
                <c:pt idx="117">
                  <c:v>1</c:v>
                </c:pt>
                <c:pt idx="118">
                  <c:v>0.6</c:v>
                </c:pt>
                <c:pt idx="119">
                  <c:v>0.6</c:v>
                </c:pt>
                <c:pt idx="120">
                  <c:v>0.6</c:v>
                </c:pt>
                <c:pt idx="121">
                  <c:v>0.9</c:v>
                </c:pt>
                <c:pt idx="122">
                  <c:v>0.9</c:v>
                </c:pt>
                <c:pt idx="123">
                  <c:v>0.7</c:v>
                </c:pt>
                <c:pt idx="124">
                  <c:v>0.8</c:v>
                </c:pt>
                <c:pt idx="125">
                  <c:v>0.8</c:v>
                </c:pt>
                <c:pt idx="126">
                  <c:v>1</c:v>
                </c:pt>
                <c:pt idx="127">
                  <c:v>0.8</c:v>
                </c:pt>
                <c:pt idx="128">
                  <c:v>0.9</c:v>
                </c:pt>
                <c:pt idx="129">
                  <c:v>1.1000000000000001</c:v>
                </c:pt>
                <c:pt idx="130">
                  <c:v>0.6</c:v>
                </c:pt>
                <c:pt idx="131">
                  <c:v>0.5</c:v>
                </c:pt>
                <c:pt idx="132">
                  <c:v>0.4</c:v>
                </c:pt>
                <c:pt idx="133">
                  <c:v>0.7</c:v>
                </c:pt>
                <c:pt idx="134">
                  <c:v>0.4</c:v>
                </c:pt>
                <c:pt idx="135">
                  <c:v>0.4</c:v>
                </c:pt>
                <c:pt idx="136">
                  <c:v>0.1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0.9</c:v>
                </c:pt>
                <c:pt idx="143">
                  <c:v>0</c:v>
                </c:pt>
                <c:pt idx="144">
                  <c:v>0.1</c:v>
                </c:pt>
                <c:pt idx="145">
                  <c:v>0</c:v>
                </c:pt>
                <c:pt idx="146">
                  <c:v>0.5</c:v>
                </c:pt>
                <c:pt idx="147">
                  <c:v>1.4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128-F817-4991-B066-873A92EA54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2816831"/>
        <c:axId val="1201140063"/>
      </c:scatterChart>
      <c:valAx>
        <c:axId val="12028168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 (metres)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1140063"/>
        <c:crosses val="autoZero"/>
        <c:crossBetween val="midCat"/>
      </c:valAx>
      <c:valAx>
        <c:axId val="1201140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Height (Metres)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816831"/>
        <c:crosses val="autoZero"/>
        <c:crossBetween val="midCat"/>
      </c:valAx>
      <c:spPr>
        <a:noFill/>
        <a:ln>
          <a:solidFill>
            <a:srgbClr val="8A3D4F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1% AEP Stopbank Buller</a:t>
            </a:r>
          </a:p>
        </c:rich>
      </c:tx>
      <c:overlay val="0"/>
      <c:spPr>
        <a:noFill/>
        <a:ln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Buller!$B$3</c:f>
              <c:strCache>
                <c:ptCount val="1"/>
                <c:pt idx="0">
                  <c:v>Height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Pt>
            <c:idx val="0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39-4585-89C6-A2531D7B121A}"/>
              </c:ext>
            </c:extLst>
          </c:dPt>
          <c:dPt>
            <c:idx val="1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A639-4585-89C6-A2531D7B121A}"/>
              </c:ext>
            </c:extLst>
          </c:dPt>
          <c:dPt>
            <c:idx val="2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A639-4585-89C6-A2531D7B121A}"/>
              </c:ext>
            </c:extLst>
          </c:dPt>
          <c:dPt>
            <c:idx val="3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A639-4585-89C6-A2531D7B121A}"/>
              </c:ext>
            </c:extLst>
          </c:dPt>
          <c:dPt>
            <c:idx val="4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A639-4585-89C6-A2531D7B121A}"/>
              </c:ext>
            </c:extLst>
          </c:dPt>
          <c:dPt>
            <c:idx val="5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A639-4585-89C6-A2531D7B121A}"/>
              </c:ext>
            </c:extLst>
          </c:dPt>
          <c:dPt>
            <c:idx val="6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A639-4585-89C6-A2531D7B121A}"/>
              </c:ext>
            </c:extLst>
          </c:dPt>
          <c:dPt>
            <c:idx val="7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A639-4585-89C6-A2531D7B121A}"/>
              </c:ext>
            </c:extLst>
          </c:dPt>
          <c:dPt>
            <c:idx val="8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A639-4585-89C6-A2531D7B121A}"/>
              </c:ext>
            </c:extLst>
          </c:dPt>
          <c:dPt>
            <c:idx val="9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A639-4585-89C6-A2531D7B121A}"/>
              </c:ext>
            </c:extLst>
          </c:dPt>
          <c:dPt>
            <c:idx val="10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A639-4585-89C6-A2531D7B121A}"/>
              </c:ext>
            </c:extLst>
          </c:dPt>
          <c:dPt>
            <c:idx val="11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A639-4585-89C6-A2531D7B121A}"/>
              </c:ext>
            </c:extLst>
          </c:dPt>
          <c:dPt>
            <c:idx val="12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A639-4585-89C6-A2531D7B121A}"/>
              </c:ext>
            </c:extLst>
          </c:dPt>
          <c:dPt>
            <c:idx val="13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A639-4585-89C6-A2531D7B121A}"/>
              </c:ext>
            </c:extLst>
          </c:dPt>
          <c:dPt>
            <c:idx val="14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A639-4585-89C6-A2531D7B121A}"/>
              </c:ext>
            </c:extLst>
          </c:dPt>
          <c:dPt>
            <c:idx val="15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F-A639-4585-89C6-A2531D7B121A}"/>
              </c:ext>
            </c:extLst>
          </c:dPt>
          <c:dPt>
            <c:idx val="16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1-A639-4585-89C6-A2531D7B121A}"/>
              </c:ext>
            </c:extLst>
          </c:dPt>
          <c:dPt>
            <c:idx val="17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3-A639-4585-89C6-A2531D7B121A}"/>
              </c:ext>
            </c:extLst>
          </c:dPt>
          <c:dPt>
            <c:idx val="18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5-A639-4585-89C6-A2531D7B121A}"/>
              </c:ext>
            </c:extLst>
          </c:dPt>
          <c:dPt>
            <c:idx val="19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7-A639-4585-89C6-A2531D7B121A}"/>
              </c:ext>
            </c:extLst>
          </c:dPt>
          <c:dPt>
            <c:idx val="20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9-A639-4585-89C6-A2531D7B121A}"/>
              </c:ext>
            </c:extLst>
          </c:dPt>
          <c:dPt>
            <c:idx val="21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B-A639-4585-89C6-A2531D7B121A}"/>
              </c:ext>
            </c:extLst>
          </c:dPt>
          <c:dPt>
            <c:idx val="22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D-A639-4585-89C6-A2531D7B121A}"/>
              </c:ext>
            </c:extLst>
          </c:dPt>
          <c:dPt>
            <c:idx val="23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F-A639-4585-89C6-A2531D7B121A}"/>
              </c:ext>
            </c:extLst>
          </c:dPt>
          <c:dPt>
            <c:idx val="24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1-A639-4585-89C6-A2531D7B121A}"/>
              </c:ext>
            </c:extLst>
          </c:dPt>
          <c:dPt>
            <c:idx val="25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3-A639-4585-89C6-A2531D7B121A}"/>
              </c:ext>
            </c:extLst>
          </c:dPt>
          <c:dPt>
            <c:idx val="26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5-A639-4585-89C6-A2531D7B121A}"/>
              </c:ext>
            </c:extLst>
          </c:dPt>
          <c:dPt>
            <c:idx val="27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7-A639-4585-89C6-A2531D7B121A}"/>
              </c:ext>
            </c:extLst>
          </c:dPt>
          <c:dPt>
            <c:idx val="28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9-A639-4585-89C6-A2531D7B121A}"/>
              </c:ext>
            </c:extLst>
          </c:dPt>
          <c:dPt>
            <c:idx val="29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B-A639-4585-89C6-A2531D7B121A}"/>
              </c:ext>
            </c:extLst>
          </c:dPt>
          <c:dPt>
            <c:idx val="30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D-A639-4585-89C6-A2531D7B121A}"/>
              </c:ext>
            </c:extLst>
          </c:dPt>
          <c:dPt>
            <c:idx val="31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F-A639-4585-89C6-A2531D7B121A}"/>
              </c:ext>
            </c:extLst>
          </c:dPt>
          <c:dPt>
            <c:idx val="32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1-A639-4585-89C6-A2531D7B121A}"/>
              </c:ext>
            </c:extLst>
          </c:dPt>
          <c:dPt>
            <c:idx val="33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3-A639-4585-89C6-A2531D7B121A}"/>
              </c:ext>
            </c:extLst>
          </c:dPt>
          <c:dPt>
            <c:idx val="34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5-A639-4585-89C6-A2531D7B121A}"/>
              </c:ext>
            </c:extLst>
          </c:dPt>
          <c:dPt>
            <c:idx val="35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7-A639-4585-89C6-A2531D7B121A}"/>
              </c:ext>
            </c:extLst>
          </c:dPt>
          <c:dPt>
            <c:idx val="36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9-A639-4585-89C6-A2531D7B121A}"/>
              </c:ext>
            </c:extLst>
          </c:dPt>
          <c:dPt>
            <c:idx val="37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B-A639-4585-89C6-A2531D7B121A}"/>
              </c:ext>
            </c:extLst>
          </c:dPt>
          <c:dPt>
            <c:idx val="38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D-A639-4585-89C6-A2531D7B121A}"/>
              </c:ext>
            </c:extLst>
          </c:dPt>
          <c:dPt>
            <c:idx val="39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4F-A639-4585-89C6-A2531D7B121A}"/>
              </c:ext>
            </c:extLst>
          </c:dPt>
          <c:dPt>
            <c:idx val="40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1-A639-4585-89C6-A2531D7B121A}"/>
              </c:ext>
            </c:extLst>
          </c:dPt>
          <c:dPt>
            <c:idx val="41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3-A639-4585-89C6-A2531D7B121A}"/>
              </c:ext>
            </c:extLst>
          </c:dPt>
          <c:dPt>
            <c:idx val="42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5-A639-4585-89C6-A2531D7B121A}"/>
              </c:ext>
            </c:extLst>
          </c:dPt>
          <c:dPt>
            <c:idx val="43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7-A639-4585-89C6-A2531D7B121A}"/>
              </c:ext>
            </c:extLst>
          </c:dPt>
          <c:dPt>
            <c:idx val="44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9-A639-4585-89C6-A2531D7B121A}"/>
              </c:ext>
            </c:extLst>
          </c:dPt>
          <c:dPt>
            <c:idx val="45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B-A639-4585-89C6-A2531D7B121A}"/>
              </c:ext>
            </c:extLst>
          </c:dPt>
          <c:dPt>
            <c:idx val="46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D-A639-4585-89C6-A2531D7B121A}"/>
              </c:ext>
            </c:extLst>
          </c:dPt>
          <c:dPt>
            <c:idx val="47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5F-A639-4585-89C6-A2531D7B121A}"/>
              </c:ext>
            </c:extLst>
          </c:dPt>
          <c:dPt>
            <c:idx val="48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1-A639-4585-89C6-A2531D7B121A}"/>
              </c:ext>
            </c:extLst>
          </c:dPt>
          <c:dPt>
            <c:idx val="49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3-A639-4585-89C6-A2531D7B121A}"/>
              </c:ext>
            </c:extLst>
          </c:dPt>
          <c:dPt>
            <c:idx val="50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5-A639-4585-89C6-A2531D7B121A}"/>
              </c:ext>
            </c:extLst>
          </c:dPt>
          <c:dPt>
            <c:idx val="51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7-A639-4585-89C6-A2531D7B121A}"/>
              </c:ext>
            </c:extLst>
          </c:dPt>
          <c:dPt>
            <c:idx val="52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9-A639-4585-89C6-A2531D7B121A}"/>
              </c:ext>
            </c:extLst>
          </c:dPt>
          <c:dPt>
            <c:idx val="53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B-A639-4585-89C6-A2531D7B121A}"/>
              </c:ext>
            </c:extLst>
          </c:dPt>
          <c:dPt>
            <c:idx val="54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D-A639-4585-89C6-A2531D7B121A}"/>
              </c:ext>
            </c:extLst>
          </c:dPt>
          <c:dPt>
            <c:idx val="55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6F-A639-4585-89C6-A2531D7B121A}"/>
              </c:ext>
            </c:extLst>
          </c:dPt>
          <c:dPt>
            <c:idx val="56"/>
            <c:marker>
              <c:symbol val="diamond"/>
              <c:size val="6"/>
              <c:spPr>
                <a:solidFill>
                  <a:schemeClr val="accent1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1-A639-4585-89C6-A2531D7B121A}"/>
              </c:ext>
            </c:extLst>
          </c:dPt>
          <c:dPt>
            <c:idx val="57"/>
            <c:marker>
              <c:symbol val="diamond"/>
              <c:size val="6"/>
              <c:spPr>
                <a:solidFill>
                  <a:srgbClr val="8A3D4F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3-A639-4585-89C6-A2531D7B121A}"/>
              </c:ext>
            </c:extLst>
          </c:dPt>
          <c:dPt>
            <c:idx val="58"/>
            <c:marker>
              <c:symbol val="diamond"/>
              <c:size val="6"/>
              <c:spPr>
                <a:solidFill>
                  <a:srgbClr val="8A3D4F"/>
                </a:solidFill>
                <a:ln w="9525">
                  <a:solidFill>
                    <a:srgbClr val="8A3D4F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5-A639-4585-89C6-A2531D7B121A}"/>
              </c:ext>
            </c:extLst>
          </c:dPt>
          <c:dPt>
            <c:idx val="59"/>
            <c:marker>
              <c:symbol val="diamond"/>
              <c:size val="6"/>
              <c:spPr>
                <a:solidFill>
                  <a:srgbClr val="8A3D4F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8A3D4F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7-A639-4585-89C6-A2531D7B121A}"/>
              </c:ext>
            </c:extLst>
          </c:dPt>
          <c:dPt>
            <c:idx val="60"/>
            <c:marker>
              <c:symbol val="diamond"/>
              <c:size val="6"/>
              <c:spPr>
                <a:solidFill>
                  <a:srgbClr val="004DA8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4DA8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9-A639-4585-89C6-A2531D7B121A}"/>
              </c:ext>
            </c:extLst>
          </c:dPt>
          <c:dPt>
            <c:idx val="61"/>
            <c:marker>
              <c:symbol val="diamond"/>
              <c:size val="6"/>
              <c:spPr>
                <a:solidFill>
                  <a:srgbClr val="004DA8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4DA8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B-A639-4585-89C6-A2531D7B121A}"/>
              </c:ext>
            </c:extLst>
          </c:dPt>
          <c:dPt>
            <c:idx val="62"/>
            <c:marker>
              <c:symbol val="diamond"/>
              <c:size val="6"/>
              <c:spPr>
                <a:solidFill>
                  <a:srgbClr val="004DA8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4DA8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D-A639-4585-89C6-A2531D7B121A}"/>
              </c:ext>
            </c:extLst>
          </c:dPt>
          <c:dPt>
            <c:idx val="63"/>
            <c:marker>
              <c:symbol val="diamond"/>
              <c:size val="6"/>
              <c:spPr>
                <a:solidFill>
                  <a:srgbClr val="004DA8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4DA8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7F-A639-4585-89C6-A2531D7B121A}"/>
              </c:ext>
            </c:extLst>
          </c:dPt>
          <c:dPt>
            <c:idx val="64"/>
            <c:marker>
              <c:symbol val="diamond"/>
              <c:size val="6"/>
              <c:spPr>
                <a:solidFill>
                  <a:srgbClr val="004DA8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4DA8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1-A639-4585-89C6-A2531D7B121A}"/>
              </c:ext>
            </c:extLst>
          </c:dPt>
          <c:dPt>
            <c:idx val="65"/>
            <c:marker>
              <c:symbol val="diamond"/>
              <c:size val="6"/>
              <c:spPr>
                <a:solidFill>
                  <a:srgbClr val="004DA8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4DA8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3-A639-4585-89C6-A2531D7B121A}"/>
              </c:ext>
            </c:extLst>
          </c:dPt>
          <c:dPt>
            <c:idx val="66"/>
            <c:marker>
              <c:symbol val="diamond"/>
              <c:size val="6"/>
              <c:spPr>
                <a:solidFill>
                  <a:srgbClr val="004DA8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4DA8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5-A639-4585-89C6-A2531D7B121A}"/>
              </c:ext>
            </c:extLst>
          </c:dPt>
          <c:dPt>
            <c:idx val="67"/>
            <c:marker>
              <c:symbol val="diamond"/>
              <c:size val="6"/>
              <c:spPr>
                <a:solidFill>
                  <a:srgbClr val="004DA8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4DA8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7-A639-4585-89C6-A2531D7B121A}"/>
              </c:ext>
            </c:extLst>
          </c:dPt>
          <c:dPt>
            <c:idx val="68"/>
            <c:marker>
              <c:symbol val="diamond"/>
              <c:size val="6"/>
              <c:spPr>
                <a:solidFill>
                  <a:srgbClr val="004DA8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4DA8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9-A639-4585-89C6-A2531D7B121A}"/>
              </c:ext>
            </c:extLst>
          </c:dPt>
          <c:dPt>
            <c:idx val="69"/>
            <c:marker>
              <c:symbol val="diamond"/>
              <c:size val="6"/>
              <c:spPr>
                <a:solidFill>
                  <a:srgbClr val="004DA8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4DA8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B-A639-4585-89C6-A2531D7B121A}"/>
              </c:ext>
            </c:extLst>
          </c:dPt>
          <c:dPt>
            <c:idx val="70"/>
            <c:marker>
              <c:symbol val="diamond"/>
              <c:size val="6"/>
              <c:spPr>
                <a:solidFill>
                  <a:srgbClr val="004DA8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4DA8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D-A639-4585-89C6-A2531D7B121A}"/>
              </c:ext>
            </c:extLst>
          </c:dPt>
          <c:dPt>
            <c:idx val="71"/>
            <c:marker>
              <c:symbol val="diamond"/>
              <c:size val="6"/>
              <c:spPr>
                <a:solidFill>
                  <a:srgbClr val="004DA8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4DA8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8F-A639-4585-89C6-A2531D7B121A}"/>
              </c:ext>
            </c:extLst>
          </c:dPt>
          <c:dPt>
            <c:idx val="72"/>
            <c:marker>
              <c:symbol val="diamond"/>
              <c:size val="6"/>
              <c:spPr>
                <a:solidFill>
                  <a:srgbClr val="004DA8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4DA8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1-A639-4585-89C6-A2531D7B121A}"/>
              </c:ext>
            </c:extLst>
          </c:dPt>
          <c:dPt>
            <c:idx val="73"/>
            <c:marker>
              <c:symbol val="diamond"/>
              <c:size val="6"/>
              <c:spPr>
                <a:solidFill>
                  <a:srgbClr val="004DA8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4DA8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3-A639-4585-89C6-A2531D7B121A}"/>
              </c:ext>
            </c:extLst>
          </c:dPt>
          <c:dPt>
            <c:idx val="74"/>
            <c:marker>
              <c:symbol val="diamond"/>
              <c:size val="6"/>
              <c:spPr>
                <a:solidFill>
                  <a:srgbClr val="004DA8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4DA8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5-A639-4585-89C6-A2531D7B121A}"/>
              </c:ext>
            </c:extLst>
          </c:dPt>
          <c:dPt>
            <c:idx val="75"/>
            <c:marker>
              <c:symbol val="diamond"/>
              <c:size val="6"/>
              <c:spPr>
                <a:solidFill>
                  <a:srgbClr val="004DA8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4DA8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7-A639-4585-89C6-A2531D7B121A}"/>
              </c:ext>
            </c:extLst>
          </c:dPt>
          <c:dPt>
            <c:idx val="76"/>
            <c:marker>
              <c:symbol val="diamond"/>
              <c:size val="6"/>
              <c:spPr>
                <a:solidFill>
                  <a:srgbClr val="004DA8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4DA8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9-A639-4585-89C6-A2531D7B121A}"/>
              </c:ext>
            </c:extLst>
          </c:dPt>
          <c:dPt>
            <c:idx val="77"/>
            <c:marker>
              <c:symbol val="diamond"/>
              <c:size val="6"/>
              <c:spPr>
                <a:solidFill>
                  <a:srgbClr val="004DA8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4DA8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B-A639-4585-89C6-A2531D7B121A}"/>
              </c:ext>
            </c:extLst>
          </c:dPt>
          <c:dPt>
            <c:idx val="78"/>
            <c:marker>
              <c:symbol val="diamond"/>
              <c:size val="6"/>
              <c:spPr>
                <a:solidFill>
                  <a:srgbClr val="004DA8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4DA8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D-A639-4585-89C6-A2531D7B121A}"/>
              </c:ext>
            </c:extLst>
          </c:dPt>
          <c:dPt>
            <c:idx val="79"/>
            <c:marker>
              <c:symbol val="diamond"/>
              <c:size val="6"/>
              <c:spPr>
                <a:solidFill>
                  <a:srgbClr val="004DA8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4DA8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9F-A639-4585-89C6-A2531D7B121A}"/>
              </c:ext>
            </c:extLst>
          </c:dPt>
          <c:dPt>
            <c:idx val="80"/>
            <c:marker>
              <c:symbol val="diamond"/>
              <c:size val="6"/>
              <c:spPr>
                <a:solidFill>
                  <a:srgbClr val="004DA8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4DA8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1-A639-4585-89C6-A2531D7B121A}"/>
              </c:ext>
            </c:extLst>
          </c:dPt>
          <c:dPt>
            <c:idx val="81"/>
            <c:marker>
              <c:symbol val="diamond"/>
              <c:size val="6"/>
              <c:spPr>
                <a:solidFill>
                  <a:srgbClr val="004DA8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4DA8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3-A639-4585-89C6-A2531D7B121A}"/>
              </c:ext>
            </c:extLst>
          </c:dPt>
          <c:dPt>
            <c:idx val="82"/>
            <c:marker>
              <c:symbol val="diamond"/>
              <c:size val="6"/>
              <c:spPr>
                <a:solidFill>
                  <a:srgbClr val="004DA8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4DA8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5-A639-4585-89C6-A2531D7B121A}"/>
              </c:ext>
            </c:extLst>
          </c:dPt>
          <c:dPt>
            <c:idx val="83"/>
            <c:marker>
              <c:symbol val="diamond"/>
              <c:size val="6"/>
              <c:spPr>
                <a:solidFill>
                  <a:srgbClr val="004DA8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4DA8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7-A639-4585-89C6-A2531D7B121A}"/>
              </c:ext>
            </c:extLst>
          </c:dPt>
          <c:dPt>
            <c:idx val="84"/>
            <c:marker>
              <c:symbol val="diamond"/>
              <c:size val="6"/>
              <c:spPr>
                <a:solidFill>
                  <a:srgbClr val="004DA8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4DA8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9-A639-4585-89C6-A2531D7B121A}"/>
              </c:ext>
            </c:extLst>
          </c:dPt>
          <c:dPt>
            <c:idx val="85"/>
            <c:marker>
              <c:symbol val="diamond"/>
              <c:size val="6"/>
              <c:spPr>
                <a:solidFill>
                  <a:srgbClr val="004DA8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4DA8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B-A639-4585-89C6-A2531D7B121A}"/>
              </c:ext>
            </c:extLst>
          </c:dPt>
          <c:dPt>
            <c:idx val="86"/>
            <c:marker>
              <c:symbol val="diamond"/>
              <c:size val="6"/>
              <c:spPr>
                <a:solidFill>
                  <a:srgbClr val="004DA8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4DA8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D-A639-4585-89C6-A2531D7B121A}"/>
              </c:ext>
            </c:extLst>
          </c:dPt>
          <c:dPt>
            <c:idx val="87"/>
            <c:marker>
              <c:symbol val="diamond"/>
              <c:size val="6"/>
              <c:spPr>
                <a:solidFill>
                  <a:srgbClr val="004DA8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4DA8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AF-A639-4585-89C6-A2531D7B121A}"/>
              </c:ext>
            </c:extLst>
          </c:dPt>
          <c:dPt>
            <c:idx val="88"/>
            <c:marker>
              <c:symbol val="diamond"/>
              <c:size val="6"/>
              <c:spPr>
                <a:solidFill>
                  <a:srgbClr val="004DA8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4DA8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1-A639-4585-89C6-A2531D7B121A}"/>
              </c:ext>
            </c:extLst>
          </c:dPt>
          <c:dPt>
            <c:idx val="89"/>
            <c:marker>
              <c:symbol val="diamond"/>
              <c:size val="6"/>
              <c:spPr>
                <a:solidFill>
                  <a:srgbClr val="004DA8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4DA8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3-A639-4585-89C6-A2531D7B121A}"/>
              </c:ext>
            </c:extLst>
          </c:dPt>
          <c:dPt>
            <c:idx val="90"/>
            <c:marker>
              <c:symbol val="diamond"/>
              <c:size val="6"/>
              <c:spPr>
                <a:solidFill>
                  <a:srgbClr val="004DA8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4DA8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5-A639-4585-89C6-A2531D7B121A}"/>
              </c:ext>
            </c:extLst>
          </c:dPt>
          <c:dPt>
            <c:idx val="91"/>
            <c:marker>
              <c:symbol val="diamond"/>
              <c:size val="6"/>
              <c:spPr>
                <a:solidFill>
                  <a:srgbClr val="004DA8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4DA8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7-A639-4585-89C6-A2531D7B121A}"/>
              </c:ext>
            </c:extLst>
          </c:dPt>
          <c:dPt>
            <c:idx val="92"/>
            <c:marker>
              <c:symbol val="diamond"/>
              <c:size val="6"/>
              <c:spPr>
                <a:solidFill>
                  <a:srgbClr val="004DA8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4DA8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9-A639-4585-89C6-A2531D7B121A}"/>
              </c:ext>
            </c:extLst>
          </c:dPt>
          <c:dPt>
            <c:idx val="93"/>
            <c:marker>
              <c:symbol val="diamond"/>
              <c:size val="6"/>
              <c:spPr>
                <a:solidFill>
                  <a:srgbClr val="004DA8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4DA8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B-A639-4585-89C6-A2531D7B121A}"/>
              </c:ext>
            </c:extLst>
          </c:dPt>
          <c:dPt>
            <c:idx val="94"/>
            <c:marker>
              <c:symbol val="diamond"/>
              <c:size val="6"/>
              <c:spPr>
                <a:solidFill>
                  <a:srgbClr val="004DA8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4DA8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D-A639-4585-89C6-A2531D7B121A}"/>
              </c:ext>
            </c:extLst>
          </c:dPt>
          <c:dPt>
            <c:idx val="95"/>
            <c:marker>
              <c:symbol val="diamond"/>
              <c:size val="6"/>
              <c:spPr>
                <a:solidFill>
                  <a:srgbClr val="004DA8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4DA8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BF-A639-4585-89C6-A2531D7B121A}"/>
              </c:ext>
            </c:extLst>
          </c:dPt>
          <c:dPt>
            <c:idx val="96"/>
            <c:marker>
              <c:symbol val="diamond"/>
              <c:size val="6"/>
              <c:spPr>
                <a:solidFill>
                  <a:srgbClr val="004DA8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4DA8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C1-A639-4585-89C6-A2531D7B121A}"/>
              </c:ext>
            </c:extLst>
          </c:dPt>
          <c:dPt>
            <c:idx val="97"/>
            <c:marker>
              <c:symbol val="diamond"/>
              <c:size val="6"/>
              <c:spPr>
                <a:solidFill>
                  <a:srgbClr val="004DA8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4DA8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C3-A639-4585-89C6-A2531D7B121A}"/>
              </c:ext>
            </c:extLst>
          </c:dPt>
          <c:dPt>
            <c:idx val="98"/>
            <c:marker>
              <c:symbol val="diamond"/>
              <c:size val="6"/>
              <c:spPr>
                <a:solidFill>
                  <a:srgbClr val="004DA8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4DA8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C5-A639-4585-89C6-A2531D7B121A}"/>
              </c:ext>
            </c:extLst>
          </c:dPt>
          <c:dPt>
            <c:idx val="99"/>
            <c:marker>
              <c:symbol val="diamond"/>
              <c:size val="6"/>
              <c:spPr>
                <a:solidFill>
                  <a:srgbClr val="004DA8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4DA8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C7-A639-4585-89C6-A2531D7B121A}"/>
              </c:ext>
            </c:extLst>
          </c:dPt>
          <c:dPt>
            <c:idx val="100"/>
            <c:marker>
              <c:symbol val="diamond"/>
              <c:size val="6"/>
              <c:spPr>
                <a:solidFill>
                  <a:srgbClr val="004DA8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4DA8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C9-A639-4585-89C6-A2531D7B121A}"/>
              </c:ext>
            </c:extLst>
          </c:dPt>
          <c:dPt>
            <c:idx val="101"/>
            <c:marker>
              <c:symbol val="diamond"/>
              <c:size val="6"/>
              <c:spPr>
                <a:solidFill>
                  <a:srgbClr val="FFFF00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FF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CB-A639-4585-89C6-A2531D7B121A}"/>
              </c:ext>
            </c:extLst>
          </c:dPt>
          <c:dPt>
            <c:idx val="102"/>
            <c:marker>
              <c:symbol val="diamond"/>
              <c:size val="6"/>
              <c:spPr>
                <a:solidFill>
                  <a:srgbClr val="FFFF00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FF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CD-A639-4585-89C6-A2531D7B121A}"/>
              </c:ext>
            </c:extLst>
          </c:dPt>
          <c:dPt>
            <c:idx val="103"/>
            <c:marker>
              <c:symbol val="diamond"/>
              <c:size val="6"/>
              <c:spPr>
                <a:solidFill>
                  <a:srgbClr val="FFFF00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FF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CF-A639-4585-89C6-A2531D7B121A}"/>
              </c:ext>
            </c:extLst>
          </c:dPt>
          <c:dPt>
            <c:idx val="104"/>
            <c:marker>
              <c:symbol val="diamond"/>
              <c:size val="6"/>
              <c:spPr>
                <a:solidFill>
                  <a:srgbClr val="FFFF00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FF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D1-A639-4585-89C6-A2531D7B121A}"/>
              </c:ext>
            </c:extLst>
          </c:dPt>
          <c:dPt>
            <c:idx val="105"/>
            <c:marker>
              <c:symbol val="diamond"/>
              <c:size val="6"/>
              <c:spPr>
                <a:solidFill>
                  <a:srgbClr val="FFFF00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FFFF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D3-A639-4585-89C6-A2531D7B121A}"/>
              </c:ext>
            </c:extLst>
          </c:dPt>
          <c:dPt>
            <c:idx val="106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D5-A639-4585-89C6-A2531D7B121A}"/>
              </c:ext>
            </c:extLst>
          </c:dPt>
          <c:dPt>
            <c:idx val="107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D7-A639-4585-89C6-A2531D7B121A}"/>
              </c:ext>
            </c:extLst>
          </c:dPt>
          <c:dPt>
            <c:idx val="108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D9-A639-4585-89C6-A2531D7B121A}"/>
              </c:ext>
            </c:extLst>
          </c:dPt>
          <c:dPt>
            <c:idx val="109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DB-A639-4585-89C6-A2531D7B121A}"/>
              </c:ext>
            </c:extLst>
          </c:dPt>
          <c:dPt>
            <c:idx val="110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DD-A639-4585-89C6-A2531D7B121A}"/>
              </c:ext>
            </c:extLst>
          </c:dPt>
          <c:dPt>
            <c:idx val="111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DF-A639-4585-89C6-A2531D7B121A}"/>
              </c:ext>
            </c:extLst>
          </c:dPt>
          <c:dPt>
            <c:idx val="112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E1-A639-4585-89C6-A2531D7B121A}"/>
              </c:ext>
            </c:extLst>
          </c:dPt>
          <c:dPt>
            <c:idx val="113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E3-A639-4585-89C6-A2531D7B121A}"/>
              </c:ext>
            </c:extLst>
          </c:dPt>
          <c:dPt>
            <c:idx val="114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E5-A639-4585-89C6-A2531D7B121A}"/>
              </c:ext>
            </c:extLst>
          </c:dPt>
          <c:dPt>
            <c:idx val="115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E7-A639-4585-89C6-A2531D7B121A}"/>
              </c:ext>
            </c:extLst>
          </c:dPt>
          <c:dPt>
            <c:idx val="116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E9-A639-4585-89C6-A2531D7B121A}"/>
              </c:ext>
            </c:extLst>
          </c:dPt>
          <c:dPt>
            <c:idx val="117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EB-A639-4585-89C6-A2531D7B121A}"/>
              </c:ext>
            </c:extLst>
          </c:dPt>
          <c:dPt>
            <c:idx val="118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ED-A639-4585-89C6-A2531D7B121A}"/>
              </c:ext>
            </c:extLst>
          </c:dPt>
          <c:dPt>
            <c:idx val="119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EF-A639-4585-89C6-A2531D7B121A}"/>
              </c:ext>
            </c:extLst>
          </c:dPt>
          <c:dPt>
            <c:idx val="120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F1-A639-4585-89C6-A2531D7B121A}"/>
              </c:ext>
            </c:extLst>
          </c:dPt>
          <c:dPt>
            <c:idx val="121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F3-A639-4585-89C6-A2531D7B121A}"/>
              </c:ext>
            </c:extLst>
          </c:dPt>
          <c:dPt>
            <c:idx val="122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F5-A639-4585-89C6-A2531D7B121A}"/>
              </c:ext>
            </c:extLst>
          </c:dPt>
          <c:dPt>
            <c:idx val="123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F7-A639-4585-89C6-A2531D7B121A}"/>
              </c:ext>
            </c:extLst>
          </c:dPt>
          <c:dPt>
            <c:idx val="124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F9-A639-4585-89C6-A2531D7B121A}"/>
              </c:ext>
            </c:extLst>
          </c:dPt>
          <c:dPt>
            <c:idx val="125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FB-A639-4585-89C6-A2531D7B121A}"/>
              </c:ext>
            </c:extLst>
          </c:dPt>
          <c:dPt>
            <c:idx val="126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FD-A639-4585-89C6-A2531D7B121A}"/>
              </c:ext>
            </c:extLst>
          </c:dPt>
          <c:dPt>
            <c:idx val="127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FF-A639-4585-89C6-A2531D7B121A}"/>
              </c:ext>
            </c:extLst>
          </c:dPt>
          <c:dPt>
            <c:idx val="128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01-A639-4585-89C6-A2531D7B121A}"/>
              </c:ext>
            </c:extLst>
          </c:dPt>
          <c:dPt>
            <c:idx val="129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03-A639-4585-89C6-A2531D7B121A}"/>
              </c:ext>
            </c:extLst>
          </c:dPt>
          <c:dPt>
            <c:idx val="130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05-A639-4585-89C6-A2531D7B121A}"/>
              </c:ext>
            </c:extLst>
          </c:dPt>
          <c:dPt>
            <c:idx val="131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07-A639-4585-89C6-A2531D7B121A}"/>
              </c:ext>
            </c:extLst>
          </c:dPt>
          <c:dPt>
            <c:idx val="132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09-A639-4585-89C6-A2531D7B121A}"/>
              </c:ext>
            </c:extLst>
          </c:dPt>
          <c:dPt>
            <c:idx val="133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0B-A639-4585-89C6-A2531D7B121A}"/>
              </c:ext>
            </c:extLst>
          </c:dPt>
          <c:dPt>
            <c:idx val="134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0D-A639-4585-89C6-A2531D7B121A}"/>
              </c:ext>
            </c:extLst>
          </c:dPt>
          <c:dPt>
            <c:idx val="135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0F-A639-4585-89C6-A2531D7B121A}"/>
              </c:ext>
            </c:extLst>
          </c:dPt>
          <c:dPt>
            <c:idx val="136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11-A639-4585-89C6-A2531D7B121A}"/>
              </c:ext>
            </c:extLst>
          </c:dPt>
          <c:dPt>
            <c:idx val="137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13-A639-4585-89C6-A2531D7B121A}"/>
              </c:ext>
            </c:extLst>
          </c:dPt>
          <c:dPt>
            <c:idx val="138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15-A639-4585-89C6-A2531D7B121A}"/>
              </c:ext>
            </c:extLst>
          </c:dPt>
          <c:dPt>
            <c:idx val="139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17-A639-4585-89C6-A2531D7B121A}"/>
              </c:ext>
            </c:extLst>
          </c:dPt>
          <c:dPt>
            <c:idx val="140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19-A639-4585-89C6-A2531D7B121A}"/>
              </c:ext>
            </c:extLst>
          </c:dPt>
          <c:dPt>
            <c:idx val="141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1B-A639-4585-89C6-A2531D7B121A}"/>
              </c:ext>
            </c:extLst>
          </c:dPt>
          <c:dPt>
            <c:idx val="142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1D-A639-4585-89C6-A2531D7B121A}"/>
              </c:ext>
            </c:extLst>
          </c:dPt>
          <c:dPt>
            <c:idx val="143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1F-A639-4585-89C6-A2531D7B121A}"/>
              </c:ext>
            </c:extLst>
          </c:dPt>
          <c:dPt>
            <c:idx val="144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21-A639-4585-89C6-A2531D7B121A}"/>
              </c:ext>
            </c:extLst>
          </c:dPt>
          <c:dPt>
            <c:idx val="145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23-A639-4585-89C6-A2531D7B121A}"/>
              </c:ext>
            </c:extLst>
          </c:dPt>
          <c:dPt>
            <c:idx val="146"/>
            <c:marker>
              <c:symbol val="diamond"/>
              <c:size val="6"/>
              <c:spPr>
                <a:solidFill>
                  <a:srgbClr val="00FFC5"/>
                </a:solidFill>
                <a:ln w="9525">
                  <a:solidFill>
                    <a:schemeClr val="accent1"/>
                  </a:solidFill>
                  <a:round/>
                </a:ln>
                <a:effectLst/>
              </c:spPr>
            </c:marker>
            <c:bubble3D val="0"/>
            <c:spPr>
              <a:ln w="25400" cap="rnd">
                <a:solidFill>
                  <a:srgbClr val="00FFC5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125-A639-4585-89C6-A2531D7B121A}"/>
              </c:ext>
            </c:extLst>
          </c:dPt>
          <c:xVal>
            <c:numRef>
              <c:f>Buller!$A$4:$A$151</c:f>
              <c:numCache>
                <c:formatCode>General</c:formatCode>
                <c:ptCount val="148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  <c:pt idx="21">
                  <c:v>1050</c:v>
                </c:pt>
                <c:pt idx="22">
                  <c:v>1100</c:v>
                </c:pt>
                <c:pt idx="23">
                  <c:v>1150</c:v>
                </c:pt>
                <c:pt idx="24">
                  <c:v>1200</c:v>
                </c:pt>
                <c:pt idx="25">
                  <c:v>1250</c:v>
                </c:pt>
                <c:pt idx="26">
                  <c:v>1300</c:v>
                </c:pt>
                <c:pt idx="27">
                  <c:v>1350</c:v>
                </c:pt>
                <c:pt idx="28">
                  <c:v>1400</c:v>
                </c:pt>
                <c:pt idx="29">
                  <c:v>1450</c:v>
                </c:pt>
                <c:pt idx="30">
                  <c:v>1500</c:v>
                </c:pt>
                <c:pt idx="31">
                  <c:v>1550</c:v>
                </c:pt>
                <c:pt idx="32">
                  <c:v>1600</c:v>
                </c:pt>
                <c:pt idx="33">
                  <c:v>1650</c:v>
                </c:pt>
                <c:pt idx="34">
                  <c:v>1700</c:v>
                </c:pt>
                <c:pt idx="35">
                  <c:v>1750</c:v>
                </c:pt>
                <c:pt idx="36">
                  <c:v>1800</c:v>
                </c:pt>
                <c:pt idx="37">
                  <c:v>1850</c:v>
                </c:pt>
                <c:pt idx="38">
                  <c:v>1900</c:v>
                </c:pt>
                <c:pt idx="39">
                  <c:v>1950</c:v>
                </c:pt>
                <c:pt idx="40">
                  <c:v>2000</c:v>
                </c:pt>
                <c:pt idx="41">
                  <c:v>2050</c:v>
                </c:pt>
                <c:pt idx="42">
                  <c:v>2100</c:v>
                </c:pt>
                <c:pt idx="43">
                  <c:v>2150</c:v>
                </c:pt>
                <c:pt idx="44">
                  <c:v>2200</c:v>
                </c:pt>
                <c:pt idx="45">
                  <c:v>2250</c:v>
                </c:pt>
                <c:pt idx="46">
                  <c:v>2300</c:v>
                </c:pt>
                <c:pt idx="47">
                  <c:v>2350</c:v>
                </c:pt>
                <c:pt idx="48">
                  <c:v>2400</c:v>
                </c:pt>
                <c:pt idx="49">
                  <c:v>2450</c:v>
                </c:pt>
                <c:pt idx="50">
                  <c:v>2500</c:v>
                </c:pt>
                <c:pt idx="51">
                  <c:v>2550</c:v>
                </c:pt>
                <c:pt idx="52">
                  <c:v>2600</c:v>
                </c:pt>
                <c:pt idx="53">
                  <c:v>2650</c:v>
                </c:pt>
                <c:pt idx="54">
                  <c:v>2700</c:v>
                </c:pt>
                <c:pt idx="55">
                  <c:v>2750</c:v>
                </c:pt>
                <c:pt idx="56">
                  <c:v>2800</c:v>
                </c:pt>
                <c:pt idx="57">
                  <c:v>2850</c:v>
                </c:pt>
                <c:pt idx="58">
                  <c:v>2900</c:v>
                </c:pt>
                <c:pt idx="59">
                  <c:v>2950</c:v>
                </c:pt>
                <c:pt idx="60">
                  <c:v>3000</c:v>
                </c:pt>
                <c:pt idx="61">
                  <c:v>3050</c:v>
                </c:pt>
                <c:pt idx="62">
                  <c:v>3100</c:v>
                </c:pt>
                <c:pt idx="63">
                  <c:v>3150</c:v>
                </c:pt>
                <c:pt idx="64">
                  <c:v>3200</c:v>
                </c:pt>
                <c:pt idx="65">
                  <c:v>3250</c:v>
                </c:pt>
                <c:pt idx="66">
                  <c:v>3300</c:v>
                </c:pt>
                <c:pt idx="67">
                  <c:v>3350</c:v>
                </c:pt>
                <c:pt idx="68">
                  <c:v>3400</c:v>
                </c:pt>
                <c:pt idx="69">
                  <c:v>3450</c:v>
                </c:pt>
                <c:pt idx="70">
                  <c:v>3500</c:v>
                </c:pt>
                <c:pt idx="71">
                  <c:v>3550</c:v>
                </c:pt>
                <c:pt idx="72">
                  <c:v>3600</c:v>
                </c:pt>
                <c:pt idx="73">
                  <c:v>3650</c:v>
                </c:pt>
                <c:pt idx="74">
                  <c:v>3700</c:v>
                </c:pt>
                <c:pt idx="75">
                  <c:v>3750</c:v>
                </c:pt>
                <c:pt idx="76">
                  <c:v>3800</c:v>
                </c:pt>
                <c:pt idx="77">
                  <c:v>3850</c:v>
                </c:pt>
                <c:pt idx="78">
                  <c:v>3900</c:v>
                </c:pt>
                <c:pt idx="79">
                  <c:v>3950</c:v>
                </c:pt>
                <c:pt idx="80">
                  <c:v>4000</c:v>
                </c:pt>
                <c:pt idx="81">
                  <c:v>4050</c:v>
                </c:pt>
                <c:pt idx="82">
                  <c:v>4100</c:v>
                </c:pt>
                <c:pt idx="83">
                  <c:v>4150</c:v>
                </c:pt>
                <c:pt idx="84">
                  <c:v>4200</c:v>
                </c:pt>
                <c:pt idx="85">
                  <c:v>4250</c:v>
                </c:pt>
                <c:pt idx="86">
                  <c:v>4300</c:v>
                </c:pt>
                <c:pt idx="87">
                  <c:v>4350</c:v>
                </c:pt>
                <c:pt idx="88">
                  <c:v>4400</c:v>
                </c:pt>
                <c:pt idx="89">
                  <c:v>4450</c:v>
                </c:pt>
                <c:pt idx="90">
                  <c:v>4500</c:v>
                </c:pt>
                <c:pt idx="91">
                  <c:v>4550</c:v>
                </c:pt>
                <c:pt idx="92">
                  <c:v>4600</c:v>
                </c:pt>
                <c:pt idx="93">
                  <c:v>4650</c:v>
                </c:pt>
                <c:pt idx="94">
                  <c:v>4700</c:v>
                </c:pt>
                <c:pt idx="95">
                  <c:v>4750</c:v>
                </c:pt>
                <c:pt idx="96">
                  <c:v>4800</c:v>
                </c:pt>
                <c:pt idx="97">
                  <c:v>4850</c:v>
                </c:pt>
                <c:pt idx="98">
                  <c:v>4900</c:v>
                </c:pt>
                <c:pt idx="99">
                  <c:v>4950</c:v>
                </c:pt>
                <c:pt idx="100">
                  <c:v>5000</c:v>
                </c:pt>
                <c:pt idx="101">
                  <c:v>5050</c:v>
                </c:pt>
                <c:pt idx="102">
                  <c:v>5100</c:v>
                </c:pt>
                <c:pt idx="103">
                  <c:v>5150</c:v>
                </c:pt>
                <c:pt idx="104">
                  <c:v>5200</c:v>
                </c:pt>
                <c:pt idx="105">
                  <c:v>5250</c:v>
                </c:pt>
                <c:pt idx="106">
                  <c:v>5300</c:v>
                </c:pt>
                <c:pt idx="107">
                  <c:v>5350</c:v>
                </c:pt>
                <c:pt idx="108">
                  <c:v>5400</c:v>
                </c:pt>
                <c:pt idx="109">
                  <c:v>5450</c:v>
                </c:pt>
                <c:pt idx="110">
                  <c:v>5500</c:v>
                </c:pt>
                <c:pt idx="111">
                  <c:v>5550</c:v>
                </c:pt>
                <c:pt idx="112">
                  <c:v>5600</c:v>
                </c:pt>
                <c:pt idx="113">
                  <c:v>5650</c:v>
                </c:pt>
                <c:pt idx="114">
                  <c:v>5700</c:v>
                </c:pt>
                <c:pt idx="115">
                  <c:v>5750</c:v>
                </c:pt>
                <c:pt idx="116">
                  <c:v>5800</c:v>
                </c:pt>
                <c:pt idx="117">
                  <c:v>5850</c:v>
                </c:pt>
                <c:pt idx="118">
                  <c:v>5900</c:v>
                </c:pt>
                <c:pt idx="119">
                  <c:v>5950</c:v>
                </c:pt>
                <c:pt idx="120">
                  <c:v>6000</c:v>
                </c:pt>
                <c:pt idx="121">
                  <c:v>6050</c:v>
                </c:pt>
                <c:pt idx="122">
                  <c:v>6100</c:v>
                </c:pt>
                <c:pt idx="123">
                  <c:v>6150</c:v>
                </c:pt>
                <c:pt idx="124">
                  <c:v>6200</c:v>
                </c:pt>
                <c:pt idx="125">
                  <c:v>6250</c:v>
                </c:pt>
                <c:pt idx="126">
                  <c:v>6300</c:v>
                </c:pt>
                <c:pt idx="127">
                  <c:v>6350</c:v>
                </c:pt>
                <c:pt idx="128">
                  <c:v>6400</c:v>
                </c:pt>
                <c:pt idx="129">
                  <c:v>6450</c:v>
                </c:pt>
                <c:pt idx="130">
                  <c:v>6500</c:v>
                </c:pt>
                <c:pt idx="131">
                  <c:v>6550</c:v>
                </c:pt>
                <c:pt idx="132">
                  <c:v>6600</c:v>
                </c:pt>
                <c:pt idx="133">
                  <c:v>6650</c:v>
                </c:pt>
                <c:pt idx="134">
                  <c:v>6700</c:v>
                </c:pt>
                <c:pt idx="135">
                  <c:v>6750</c:v>
                </c:pt>
                <c:pt idx="136">
                  <c:v>6800</c:v>
                </c:pt>
                <c:pt idx="137">
                  <c:v>6850</c:v>
                </c:pt>
                <c:pt idx="138">
                  <c:v>6900</c:v>
                </c:pt>
                <c:pt idx="139">
                  <c:v>6950</c:v>
                </c:pt>
                <c:pt idx="140">
                  <c:v>7000</c:v>
                </c:pt>
                <c:pt idx="141">
                  <c:v>7050</c:v>
                </c:pt>
                <c:pt idx="142">
                  <c:v>7100</c:v>
                </c:pt>
                <c:pt idx="143">
                  <c:v>7150</c:v>
                </c:pt>
                <c:pt idx="144">
                  <c:v>7200</c:v>
                </c:pt>
                <c:pt idx="145">
                  <c:v>7250</c:v>
                </c:pt>
                <c:pt idx="146">
                  <c:v>7300</c:v>
                </c:pt>
              </c:numCache>
            </c:numRef>
          </c:xVal>
          <c:yVal>
            <c:numRef>
              <c:f>Buller!$B$4:$B$151</c:f>
              <c:numCache>
                <c:formatCode>General</c:formatCode>
                <c:ptCount val="148"/>
                <c:pt idx="0">
                  <c:v>1.5</c:v>
                </c:pt>
                <c:pt idx="1">
                  <c:v>1.1000000000000001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2.6</c:v>
                </c:pt>
                <c:pt idx="6">
                  <c:v>3.1</c:v>
                </c:pt>
                <c:pt idx="7">
                  <c:v>2.9</c:v>
                </c:pt>
                <c:pt idx="8">
                  <c:v>2.6</c:v>
                </c:pt>
                <c:pt idx="9">
                  <c:v>2.1</c:v>
                </c:pt>
                <c:pt idx="10">
                  <c:v>2.1</c:v>
                </c:pt>
                <c:pt idx="11">
                  <c:v>2.6</c:v>
                </c:pt>
                <c:pt idx="12">
                  <c:v>1.3</c:v>
                </c:pt>
                <c:pt idx="13">
                  <c:v>1.6</c:v>
                </c:pt>
                <c:pt idx="14">
                  <c:v>1.9</c:v>
                </c:pt>
                <c:pt idx="15">
                  <c:v>3</c:v>
                </c:pt>
                <c:pt idx="16">
                  <c:v>1.8</c:v>
                </c:pt>
                <c:pt idx="17">
                  <c:v>2</c:v>
                </c:pt>
                <c:pt idx="18">
                  <c:v>2.2999999999999998</c:v>
                </c:pt>
                <c:pt idx="19">
                  <c:v>2.1</c:v>
                </c:pt>
                <c:pt idx="20">
                  <c:v>2.2000000000000002</c:v>
                </c:pt>
                <c:pt idx="21">
                  <c:v>2.2000000000000002</c:v>
                </c:pt>
                <c:pt idx="22">
                  <c:v>3.3</c:v>
                </c:pt>
                <c:pt idx="23">
                  <c:v>2.2000000000000002</c:v>
                </c:pt>
                <c:pt idx="24">
                  <c:v>2.2999999999999998</c:v>
                </c:pt>
                <c:pt idx="25">
                  <c:v>1.9</c:v>
                </c:pt>
                <c:pt idx="26">
                  <c:v>2.4</c:v>
                </c:pt>
                <c:pt idx="27">
                  <c:v>2.2000000000000002</c:v>
                </c:pt>
                <c:pt idx="28">
                  <c:v>2.2999999999999998</c:v>
                </c:pt>
                <c:pt idx="29">
                  <c:v>1.9</c:v>
                </c:pt>
                <c:pt idx="30">
                  <c:v>1.4</c:v>
                </c:pt>
                <c:pt idx="31">
                  <c:v>2.7</c:v>
                </c:pt>
                <c:pt idx="32">
                  <c:v>2.2000000000000002</c:v>
                </c:pt>
                <c:pt idx="33">
                  <c:v>2.2999999999999998</c:v>
                </c:pt>
                <c:pt idx="34">
                  <c:v>2.2999999999999998</c:v>
                </c:pt>
                <c:pt idx="35">
                  <c:v>2.2000000000000002</c:v>
                </c:pt>
                <c:pt idx="36">
                  <c:v>2.2999999999999998</c:v>
                </c:pt>
                <c:pt idx="37">
                  <c:v>3.1</c:v>
                </c:pt>
                <c:pt idx="38">
                  <c:v>3</c:v>
                </c:pt>
                <c:pt idx="39">
                  <c:v>3.6</c:v>
                </c:pt>
                <c:pt idx="40">
                  <c:v>3.5</c:v>
                </c:pt>
                <c:pt idx="41">
                  <c:v>2.6</c:v>
                </c:pt>
                <c:pt idx="42">
                  <c:v>1.5</c:v>
                </c:pt>
                <c:pt idx="43">
                  <c:v>1.7</c:v>
                </c:pt>
                <c:pt idx="44">
                  <c:v>1.5</c:v>
                </c:pt>
                <c:pt idx="45">
                  <c:v>3</c:v>
                </c:pt>
                <c:pt idx="46">
                  <c:v>3.2</c:v>
                </c:pt>
                <c:pt idx="47">
                  <c:v>2.2999999999999998</c:v>
                </c:pt>
                <c:pt idx="48">
                  <c:v>2.8</c:v>
                </c:pt>
                <c:pt idx="49">
                  <c:v>1.2</c:v>
                </c:pt>
                <c:pt idx="50">
                  <c:v>1.5</c:v>
                </c:pt>
                <c:pt idx="51">
                  <c:v>3.1</c:v>
                </c:pt>
                <c:pt idx="52">
                  <c:v>1.5</c:v>
                </c:pt>
                <c:pt idx="53">
                  <c:v>1.7</c:v>
                </c:pt>
                <c:pt idx="54">
                  <c:v>1.7</c:v>
                </c:pt>
                <c:pt idx="55">
                  <c:v>1.9</c:v>
                </c:pt>
                <c:pt idx="56">
                  <c:v>2</c:v>
                </c:pt>
                <c:pt idx="57">
                  <c:v>2.6</c:v>
                </c:pt>
                <c:pt idx="58">
                  <c:v>2.2000000000000002</c:v>
                </c:pt>
                <c:pt idx="59">
                  <c:v>0</c:v>
                </c:pt>
                <c:pt idx="60">
                  <c:v>0.1</c:v>
                </c:pt>
                <c:pt idx="61">
                  <c:v>0.5</c:v>
                </c:pt>
                <c:pt idx="62">
                  <c:v>1.1000000000000001</c:v>
                </c:pt>
                <c:pt idx="63">
                  <c:v>1.4</c:v>
                </c:pt>
                <c:pt idx="64">
                  <c:v>1.3</c:v>
                </c:pt>
                <c:pt idx="65">
                  <c:v>1.5</c:v>
                </c:pt>
                <c:pt idx="66">
                  <c:v>1.6</c:v>
                </c:pt>
                <c:pt idx="67">
                  <c:v>1.7</c:v>
                </c:pt>
                <c:pt idx="68">
                  <c:v>1.9</c:v>
                </c:pt>
                <c:pt idx="69">
                  <c:v>2.1</c:v>
                </c:pt>
                <c:pt idx="70">
                  <c:v>2.1</c:v>
                </c:pt>
                <c:pt idx="71">
                  <c:v>2.1</c:v>
                </c:pt>
                <c:pt idx="72">
                  <c:v>2.1</c:v>
                </c:pt>
                <c:pt idx="73">
                  <c:v>2.1</c:v>
                </c:pt>
                <c:pt idx="74">
                  <c:v>1.9</c:v>
                </c:pt>
                <c:pt idx="75">
                  <c:v>2.1</c:v>
                </c:pt>
                <c:pt idx="76">
                  <c:v>2</c:v>
                </c:pt>
                <c:pt idx="77">
                  <c:v>2</c:v>
                </c:pt>
                <c:pt idx="78">
                  <c:v>1.9</c:v>
                </c:pt>
                <c:pt idx="79">
                  <c:v>1.9</c:v>
                </c:pt>
                <c:pt idx="80">
                  <c:v>1.2</c:v>
                </c:pt>
                <c:pt idx="81">
                  <c:v>1.5</c:v>
                </c:pt>
                <c:pt idx="82">
                  <c:v>1.6</c:v>
                </c:pt>
                <c:pt idx="83">
                  <c:v>1.5</c:v>
                </c:pt>
                <c:pt idx="84">
                  <c:v>2</c:v>
                </c:pt>
                <c:pt idx="85">
                  <c:v>1.6</c:v>
                </c:pt>
                <c:pt idx="86">
                  <c:v>1.5</c:v>
                </c:pt>
                <c:pt idx="87">
                  <c:v>1.5</c:v>
                </c:pt>
                <c:pt idx="88">
                  <c:v>1.6</c:v>
                </c:pt>
                <c:pt idx="89">
                  <c:v>1.5</c:v>
                </c:pt>
                <c:pt idx="90">
                  <c:v>1.5</c:v>
                </c:pt>
                <c:pt idx="91">
                  <c:v>1.8</c:v>
                </c:pt>
                <c:pt idx="92">
                  <c:v>1.9</c:v>
                </c:pt>
                <c:pt idx="93">
                  <c:v>1.7</c:v>
                </c:pt>
                <c:pt idx="94">
                  <c:v>1.3</c:v>
                </c:pt>
                <c:pt idx="95">
                  <c:v>1.3</c:v>
                </c:pt>
                <c:pt idx="96">
                  <c:v>1.1000000000000001</c:v>
                </c:pt>
                <c:pt idx="97">
                  <c:v>1.1000000000000001</c:v>
                </c:pt>
                <c:pt idx="98">
                  <c:v>0.9</c:v>
                </c:pt>
                <c:pt idx="99">
                  <c:v>0.7</c:v>
                </c:pt>
                <c:pt idx="100">
                  <c:v>0.3</c:v>
                </c:pt>
                <c:pt idx="101">
                  <c:v>0.3</c:v>
                </c:pt>
                <c:pt idx="102">
                  <c:v>1.3</c:v>
                </c:pt>
                <c:pt idx="103">
                  <c:v>1.6</c:v>
                </c:pt>
                <c:pt idx="104">
                  <c:v>1.5</c:v>
                </c:pt>
                <c:pt idx="105">
                  <c:v>1.5</c:v>
                </c:pt>
                <c:pt idx="106">
                  <c:v>1.7</c:v>
                </c:pt>
                <c:pt idx="107">
                  <c:v>1.6</c:v>
                </c:pt>
                <c:pt idx="108">
                  <c:v>1.5</c:v>
                </c:pt>
                <c:pt idx="109">
                  <c:v>1.5</c:v>
                </c:pt>
                <c:pt idx="110">
                  <c:v>1.5</c:v>
                </c:pt>
                <c:pt idx="111">
                  <c:v>1.7</c:v>
                </c:pt>
                <c:pt idx="112">
                  <c:v>1.8</c:v>
                </c:pt>
                <c:pt idx="113">
                  <c:v>1.8</c:v>
                </c:pt>
                <c:pt idx="114">
                  <c:v>1.7</c:v>
                </c:pt>
                <c:pt idx="115">
                  <c:v>1.9</c:v>
                </c:pt>
                <c:pt idx="116">
                  <c:v>2.4</c:v>
                </c:pt>
                <c:pt idx="117">
                  <c:v>2.4</c:v>
                </c:pt>
                <c:pt idx="118">
                  <c:v>2.2000000000000002</c:v>
                </c:pt>
                <c:pt idx="119">
                  <c:v>2.2999999999999998</c:v>
                </c:pt>
                <c:pt idx="120">
                  <c:v>2.2000000000000002</c:v>
                </c:pt>
                <c:pt idx="121">
                  <c:v>1.9</c:v>
                </c:pt>
                <c:pt idx="122">
                  <c:v>2.1</c:v>
                </c:pt>
                <c:pt idx="123">
                  <c:v>2.2999999999999998</c:v>
                </c:pt>
                <c:pt idx="124">
                  <c:v>2.4</c:v>
                </c:pt>
                <c:pt idx="125">
                  <c:v>2</c:v>
                </c:pt>
                <c:pt idx="126">
                  <c:v>1.6</c:v>
                </c:pt>
                <c:pt idx="127">
                  <c:v>1.4</c:v>
                </c:pt>
                <c:pt idx="128">
                  <c:v>1.7</c:v>
                </c:pt>
                <c:pt idx="129">
                  <c:v>2.6</c:v>
                </c:pt>
                <c:pt idx="130">
                  <c:v>1.5</c:v>
                </c:pt>
                <c:pt idx="131">
                  <c:v>1.3</c:v>
                </c:pt>
                <c:pt idx="132">
                  <c:v>1.9</c:v>
                </c:pt>
                <c:pt idx="133">
                  <c:v>1.5</c:v>
                </c:pt>
                <c:pt idx="134">
                  <c:v>1.6</c:v>
                </c:pt>
                <c:pt idx="135">
                  <c:v>1.7</c:v>
                </c:pt>
                <c:pt idx="136">
                  <c:v>1.6</c:v>
                </c:pt>
                <c:pt idx="137">
                  <c:v>1.7</c:v>
                </c:pt>
                <c:pt idx="138">
                  <c:v>1.5</c:v>
                </c:pt>
                <c:pt idx="139">
                  <c:v>0.7</c:v>
                </c:pt>
                <c:pt idx="140">
                  <c:v>1.2</c:v>
                </c:pt>
                <c:pt idx="141">
                  <c:v>0.9</c:v>
                </c:pt>
                <c:pt idx="142">
                  <c:v>1</c:v>
                </c:pt>
                <c:pt idx="143">
                  <c:v>1.4</c:v>
                </c:pt>
                <c:pt idx="144">
                  <c:v>1.1000000000000001</c:v>
                </c:pt>
                <c:pt idx="145">
                  <c:v>1.4</c:v>
                </c:pt>
                <c:pt idx="146">
                  <c:v>1.3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126-A639-4585-89C6-A2531D7B12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2816831"/>
        <c:axId val="1201140063"/>
      </c:scatterChart>
      <c:valAx>
        <c:axId val="12028168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 (metres)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1140063"/>
        <c:crosses val="autoZero"/>
        <c:crossBetween val="midCat"/>
      </c:valAx>
      <c:valAx>
        <c:axId val="1201140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Height (Metres)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81683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0.5984</cdr:x>
      <cdr:y>0.09122</cdr:y>
    </cdr:from>
    <cdr:to>
      <cdr:x>0.61683</cdr:x>
      <cdr:y>0.27478</cdr:y>
    </cdr:to>
    <cdr:sp macro="" textlink="">
      <cdr:nvSpPr>
        <cdr:cNvPr id="2" name="TextBox 5">
          <a:extLst xmlns:a="http://schemas.openxmlformats.org/drawingml/2006/main">
            <a:ext uri="{FF2B5EF4-FFF2-40B4-BE49-F238E27FC236}">
              <a16:creationId xmlns:a16="http://schemas.microsoft.com/office/drawing/2014/main" id="{CDADEE69-D661-A3B4-5201-4BAD018DCC38}"/>
            </a:ext>
          </a:extLst>
        </cdr:cNvPr>
        <cdr:cNvSpPr txBox="1"/>
      </cdr:nvSpPr>
      <cdr:spPr>
        <a:xfrm xmlns:a="http://schemas.openxmlformats.org/drawingml/2006/main" rot="16200000">
          <a:off x="6878582" y="943279"/>
          <a:ext cx="1058911" cy="224747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NZ" sz="1000" dirty="0"/>
            <a:t>Craddock Drive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0.11729</cdr:x>
      <cdr:y>0.70842</cdr:y>
    </cdr:from>
    <cdr:to>
      <cdr:x>0.34123</cdr:x>
      <cdr:y>0.74919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B8D2956-4376-3EF7-6439-B42F91EA6B9E}"/>
            </a:ext>
          </a:extLst>
        </cdr:cNvPr>
        <cdr:cNvSpPr txBox="1"/>
      </cdr:nvSpPr>
      <cdr:spPr>
        <a:xfrm xmlns:a="http://schemas.openxmlformats.org/drawingml/2006/main">
          <a:off x="1399778" y="4658164"/>
          <a:ext cx="2672602" cy="26808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  <a:effectLst xmlns:a="http://schemas.openxmlformats.org/drawingml/2006/main">
          <a:glow rad="38100">
            <a:srgbClr val="8A3D4F">
              <a:alpha val="40000"/>
            </a:srgbClr>
          </a:glow>
          <a:innerShdw blurRad="63500" dist="50800" dir="5400000">
            <a:srgbClr val="8A3D4F">
              <a:alpha val="50000"/>
            </a:srgbClr>
          </a:innerShdw>
        </a:effectLst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NZ" sz="1100" dirty="0">
              <a:ln>
                <a:noFill/>
              </a:ln>
              <a:effectLst>
                <a:glow>
                  <a:schemeClr val="bg1"/>
                </a:glow>
                <a:outerShdw blurRad="50800" dist="50800" dir="5400000" algn="ctr" rotWithShape="0">
                  <a:srgbClr val="8A3D4F"/>
                </a:outerShdw>
              </a:effectLst>
            </a:rPr>
            <a:t>SH67 Bridge to South End Buller </a:t>
          </a:r>
          <a:r>
            <a:rPr lang="en-NZ" sz="1100" dirty="0" err="1">
              <a:ln>
                <a:noFill/>
              </a:ln>
              <a:effectLst>
                <a:glow>
                  <a:schemeClr val="bg1"/>
                </a:glow>
                <a:outerShdw blurRad="50800" dist="50800" dir="5400000" algn="ctr" rotWithShape="0">
                  <a:srgbClr val="8A3D4F"/>
                </a:outerShdw>
              </a:effectLst>
            </a:rPr>
            <a:t>Stopbank</a:t>
          </a:r>
          <a:endParaRPr lang="en-NZ" sz="1100" dirty="0">
            <a:ln>
              <a:noFill/>
            </a:ln>
            <a:effectLst>
              <a:glow>
                <a:schemeClr val="bg1"/>
              </a:glow>
              <a:outerShdw blurRad="50800" dist="50800" dir="5400000" algn="ctr" rotWithShape="0">
                <a:srgbClr val="8A3D4F"/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0.41864</cdr:x>
      <cdr:y>0.3886</cdr:y>
    </cdr:from>
    <cdr:to>
      <cdr:x>0.62006</cdr:x>
      <cdr:y>0.42804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74EE9807-8488-8544-C0BD-F9BB6A22ACAC}"/>
            </a:ext>
          </a:extLst>
        </cdr:cNvPr>
        <cdr:cNvSpPr txBox="1"/>
      </cdr:nvSpPr>
      <cdr:spPr>
        <a:xfrm xmlns:a="http://schemas.openxmlformats.org/drawingml/2006/main">
          <a:off x="4996226" y="2555199"/>
          <a:ext cx="2403816" cy="25933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004DA8"/>
          </a:solidFill>
        </a:ln>
        <a:effectLst xmlns:a="http://schemas.openxmlformats.org/drawingml/2006/main">
          <a:glow rad="38100">
            <a:srgbClr val="004DA8">
              <a:alpha val="40000"/>
            </a:srgbClr>
          </a:glow>
          <a:innerShdw blurRad="63500" dist="50800" dir="5400000">
            <a:srgbClr val="004DA8">
              <a:alpha val="50000"/>
            </a:srgbClr>
          </a:innerShdw>
        </a:effectLst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NZ" sz="1100" dirty="0">
              <a:ln>
                <a:noFill/>
              </a:ln>
              <a:effectLst>
                <a:glow>
                  <a:schemeClr val="bg1"/>
                </a:glow>
                <a:outerShdw blurRad="50800" dist="50800" dir="5400000" algn="ctr" rotWithShape="0">
                  <a:srgbClr val="8A3D4F"/>
                </a:outerShdw>
              </a:effectLst>
            </a:rPr>
            <a:t>Wharf to SH67 Bridge Buller </a:t>
          </a:r>
          <a:r>
            <a:rPr lang="en-NZ" sz="1100" dirty="0" err="1">
              <a:ln>
                <a:noFill/>
              </a:ln>
              <a:effectLst>
                <a:glow>
                  <a:schemeClr val="bg1"/>
                </a:glow>
                <a:outerShdw blurRad="50800" dist="50800" dir="5400000" algn="ctr" rotWithShape="0">
                  <a:srgbClr val="8A3D4F"/>
                </a:outerShdw>
              </a:effectLst>
            </a:rPr>
            <a:t>Stopbank</a:t>
          </a:r>
          <a:endParaRPr lang="en-NZ" sz="1100" dirty="0">
            <a:ln>
              <a:noFill/>
            </a:ln>
            <a:effectLst>
              <a:glow>
                <a:schemeClr val="bg1"/>
              </a:glow>
              <a:outerShdw blurRad="50800" dist="50800" dir="5400000" algn="ctr" rotWithShape="0">
                <a:srgbClr val="8A3D4F"/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0.60863</cdr:x>
      <cdr:y>0.86462</cdr:y>
    </cdr:from>
    <cdr:to>
      <cdr:x>0.70242</cdr:x>
      <cdr:y>0.90406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FDA2A8C7-2FCB-F72A-3079-3EE93813F580}"/>
            </a:ext>
          </a:extLst>
        </cdr:cNvPr>
        <cdr:cNvSpPr txBox="1"/>
      </cdr:nvSpPr>
      <cdr:spPr>
        <a:xfrm xmlns:a="http://schemas.openxmlformats.org/drawingml/2006/main">
          <a:off x="7420417" y="5070374"/>
          <a:ext cx="1143488" cy="23128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004DA8"/>
          </a:solidFill>
        </a:ln>
        <a:effectLst xmlns:a="http://schemas.openxmlformats.org/drawingml/2006/main">
          <a:glow rad="38100">
            <a:srgbClr val="FFFF00">
              <a:alpha val="40000"/>
            </a:srgbClr>
          </a:glow>
          <a:innerShdw blurRad="63500" dist="50800" dir="5400000">
            <a:srgbClr val="FFFF00">
              <a:alpha val="50000"/>
            </a:srgbClr>
          </a:innerShdw>
        </a:effectLst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NZ" sz="1100" dirty="0">
              <a:ln>
                <a:noFill/>
              </a:ln>
              <a:effectLst>
                <a:glow>
                  <a:schemeClr val="bg1"/>
                </a:glow>
                <a:outerShdw blurRad="50800" dist="50800" dir="5400000" algn="ctr" rotWithShape="0">
                  <a:srgbClr val="8A3D4F"/>
                </a:outerShdw>
              </a:effectLst>
            </a:rPr>
            <a:t>Portable</a:t>
          </a:r>
          <a:r>
            <a:rPr lang="en-NZ" sz="1100" baseline="0" dirty="0">
              <a:ln>
                <a:noFill/>
              </a:ln>
              <a:effectLst>
                <a:glow>
                  <a:schemeClr val="bg1"/>
                </a:glow>
                <a:outerShdw blurRad="50800" dist="50800" dir="5400000" algn="ctr" rotWithShape="0">
                  <a:srgbClr val="8A3D4F"/>
                </a:outerShdw>
              </a:effectLst>
            </a:rPr>
            <a:t> Barrier</a:t>
          </a:r>
          <a:endParaRPr lang="en-NZ" sz="1100" dirty="0">
            <a:ln>
              <a:noFill/>
            </a:ln>
            <a:effectLst>
              <a:glow>
                <a:schemeClr val="bg1"/>
              </a:glow>
              <a:outerShdw blurRad="50800" dist="50800" dir="5400000" algn="ctr" rotWithShape="0">
                <a:srgbClr val="8A3D4F"/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0.74867</cdr:x>
      <cdr:y>0.29895</cdr:y>
    </cdr:from>
    <cdr:to>
      <cdr:x>0.86137</cdr:x>
      <cdr:y>0.34016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FDA2A8C7-2FCB-F72A-3079-3EE93813F580}"/>
            </a:ext>
          </a:extLst>
        </cdr:cNvPr>
        <cdr:cNvSpPr txBox="1"/>
      </cdr:nvSpPr>
      <cdr:spPr>
        <a:xfrm xmlns:a="http://schemas.openxmlformats.org/drawingml/2006/main">
          <a:off x="8934870" y="1965725"/>
          <a:ext cx="1344968" cy="27097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004DA8"/>
          </a:solidFill>
        </a:ln>
        <a:effectLst xmlns:a="http://schemas.openxmlformats.org/drawingml/2006/main">
          <a:glow rad="38100">
            <a:srgbClr val="00FFC5">
              <a:alpha val="40000"/>
            </a:srgbClr>
          </a:glow>
          <a:innerShdw blurRad="63500" dist="50800" dir="5400000">
            <a:srgbClr val="00FFC5">
              <a:alpha val="49804"/>
            </a:srgbClr>
          </a:innerShdw>
        </a:effectLst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NZ" sz="1100" dirty="0">
              <a:ln>
                <a:noFill/>
              </a:ln>
              <a:effectLst>
                <a:glow>
                  <a:schemeClr val="bg1"/>
                </a:glow>
                <a:outerShdw blurRad="50800" dist="50800" dir="5400000" algn="ctr" rotWithShape="0">
                  <a:srgbClr val="8A3D4F"/>
                </a:outerShdw>
              </a:effectLst>
            </a:rPr>
            <a:t>North End </a:t>
          </a:r>
          <a:r>
            <a:rPr lang="en-NZ" sz="1100" dirty="0" err="1">
              <a:ln>
                <a:noFill/>
              </a:ln>
              <a:effectLst>
                <a:glow>
                  <a:schemeClr val="bg1"/>
                </a:glow>
                <a:outerShdw blurRad="50800" dist="50800" dir="5400000" algn="ctr" rotWithShape="0">
                  <a:srgbClr val="8A3D4F"/>
                </a:outerShdw>
              </a:effectLst>
            </a:rPr>
            <a:t>Stopbank</a:t>
          </a:r>
          <a:endParaRPr lang="en-NZ" sz="1100" dirty="0">
            <a:ln>
              <a:noFill/>
            </a:ln>
            <a:effectLst>
              <a:glow>
                <a:schemeClr val="bg1"/>
              </a:glow>
              <a:outerShdw blurRad="50800" dist="50800" dir="5400000" algn="ctr" rotWithShape="0">
                <a:srgbClr val="8A3D4F"/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0.88508</cdr:x>
      <cdr:y>0.0865</cdr:y>
    </cdr:from>
    <cdr:to>
      <cdr:x>0.90337</cdr:x>
      <cdr:y>0.19541</cdr:y>
    </cdr:to>
    <cdr:sp macro="" textlink="">
      <cdr:nvSpPr>
        <cdr:cNvPr id="6" name="TextBox 7">
          <a:extLst xmlns:a="http://schemas.openxmlformats.org/drawingml/2006/main">
            <a:ext uri="{FF2B5EF4-FFF2-40B4-BE49-F238E27FC236}">
              <a16:creationId xmlns:a16="http://schemas.microsoft.com/office/drawing/2014/main" id="{FAB309EA-2335-4C15-90A0-45A4B69A3E62}"/>
            </a:ext>
          </a:extLst>
        </cdr:cNvPr>
        <cdr:cNvSpPr txBox="1"/>
      </cdr:nvSpPr>
      <cdr:spPr>
        <a:xfrm xmlns:a="http://schemas.openxmlformats.org/drawingml/2006/main" rot="16200000">
          <a:off x="10583044" y="715095"/>
          <a:ext cx="638719" cy="223014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lt1">
              <a:shade val="50000"/>
            </a:schemeClr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NZ" sz="1000" dirty="0" err="1"/>
            <a:t>Tiphead</a:t>
          </a:r>
          <a:endParaRPr lang="en-NZ" sz="1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67B35-7F50-4EF1-92B0-4D2A1AAF5E90}" type="datetimeFigureOut">
              <a:rPr lang="en-NZ" smtClean="0"/>
              <a:t>23/05/2024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BBE26-F233-4DE1-B72F-C8258CFFC8A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2214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E103A-B32F-4897-B1D9-3ED1B83D686A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38530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CBBE26-F233-4DE1-B72F-C8258CFFC8A9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88265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765BA-E92A-30D3-F33A-BD44A98C22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407DFF-63E2-6E59-93DD-D6FACD56D3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1D7A7-109F-26FE-C9F4-857AAEF72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AA06D-8FA3-4DC3-B775-2A20D65FDA94}" type="datetimeFigureOut">
              <a:rPr lang="en-NZ" smtClean="0"/>
              <a:t>23/05/2024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51ED9-0DA8-1677-AB09-7228205A0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F4359-B96D-4E88-42E4-8FA9EAFE5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81EB-6E83-4C78-A4F9-0BA4B6993BC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6742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253F7-885C-CFCB-50C1-E5B8E77D8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481854-13BA-DFF6-0EFD-DFC2992DD1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487A5-1AD3-4DEE-CF09-63FE20A2B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AA06D-8FA3-4DC3-B775-2A20D65FDA94}" type="datetimeFigureOut">
              <a:rPr lang="en-NZ" smtClean="0"/>
              <a:t>23/05/2024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98DDE-8FA3-D55E-EE0F-0AF039E37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A4C82-386C-8314-E887-AA62E0FC4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81EB-6E83-4C78-A4F9-0BA4B6993BC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9816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495AE3-2F5F-D82C-D401-75FDE48C9D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4BFDDB-3315-D91E-A395-4145CBD9D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579F9-248F-F064-2341-5B7700B16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AA06D-8FA3-4DC3-B775-2A20D65FDA94}" type="datetimeFigureOut">
              <a:rPr lang="en-NZ" smtClean="0"/>
              <a:t>23/05/2024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CB097-5EC5-4090-D65E-9FB34D17F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67979-2455-23EE-5B50-BFA864543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81EB-6E83-4C78-A4F9-0BA4B6993BC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06572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E354C-6A35-7E6C-B7F1-2C93AEB1A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239AF-6248-998F-AA5A-E1F75950D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DB020-6C38-FFF9-4E00-606D60DA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AA06D-8FA3-4DC3-B775-2A20D65FDA94}" type="datetimeFigureOut">
              <a:rPr lang="en-NZ" smtClean="0"/>
              <a:t>23/05/2024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A8A72-0627-0D41-660E-E51AD85D5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CE107-D671-E57F-390A-3A7855869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81EB-6E83-4C78-A4F9-0BA4B6993BC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63693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E583F-C065-26B3-F438-A27699E0C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6E80F-6D3F-70CF-6263-76678A470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8DB4F-3F0B-1034-902E-925D559C3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AA06D-8FA3-4DC3-B775-2A20D65FDA94}" type="datetimeFigureOut">
              <a:rPr lang="en-NZ" smtClean="0"/>
              <a:t>23/05/2024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1B749-DA9D-F6F8-33B4-8AA7D36D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6F734-3707-E7E0-3790-34747EB02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81EB-6E83-4C78-A4F9-0BA4B6993BC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14417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5B4A7-6ED1-C1FB-13F5-82AB1EE82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9F77E-E7D3-BE1D-5421-6B5BCE7768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01158-7E29-4DDD-BAA8-8632C09DB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908E15-CF11-30E4-9C8E-9644F16EE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AA06D-8FA3-4DC3-B775-2A20D65FDA94}" type="datetimeFigureOut">
              <a:rPr lang="en-NZ" smtClean="0"/>
              <a:t>23/05/2024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DEE07-1E85-2E39-1FEA-AE3809E40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FF01BA-86CF-B5D2-5A12-F01D509EB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81EB-6E83-4C78-A4F9-0BA4B6993BC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84702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D6F14-6D87-E633-E9CC-9A2291F6D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8A7F0-6AD8-81CC-BC3E-7DF65DC9D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8C4EE-6C31-3CB0-BA6C-0CB40A9211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BA0CB2-8BBA-EF1C-7590-6E89BFA31D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A5ED60-4A74-F6CA-25A4-8E89E5D8B8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687B87-1FCB-7B30-B8AB-49B6E57F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AA06D-8FA3-4DC3-B775-2A20D65FDA94}" type="datetimeFigureOut">
              <a:rPr lang="en-NZ" smtClean="0"/>
              <a:t>23/05/2024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AC7A16-1DA3-17A7-724D-D078F6CB0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49A6D7-C13B-FC8A-75CF-C3219157E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81EB-6E83-4C78-A4F9-0BA4B6993BC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9032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7F352-29BE-9B56-7BA4-4AD540009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5F3429-7BC8-B5B8-DC33-3956F83F0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AA06D-8FA3-4DC3-B775-2A20D65FDA94}" type="datetimeFigureOut">
              <a:rPr lang="en-NZ" smtClean="0"/>
              <a:t>23/05/2024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0AB594-1A8B-A4A3-F412-154FC2C17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5A91CD-9DE0-35BA-4DB7-DBD7E5B16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81EB-6E83-4C78-A4F9-0BA4B6993BC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3977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DCC7C4-28AB-C0EC-13E4-20CCB3058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AA06D-8FA3-4DC3-B775-2A20D65FDA94}" type="datetimeFigureOut">
              <a:rPr lang="en-NZ" smtClean="0"/>
              <a:t>23/05/2024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38208F-3A79-6D1F-FA46-1A8711CD0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675AC-4EB5-87F2-0F45-28CE47899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81EB-6E83-4C78-A4F9-0BA4B6993BC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306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E4616-5722-62E3-91E9-AF0F4DF93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A0D81-4188-0E2E-A826-C4DB6DC6B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3050F8-F3B7-6B51-A97B-1D4847F72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37D5B6-7094-6598-2540-13B0E6769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AA06D-8FA3-4DC3-B775-2A20D65FDA94}" type="datetimeFigureOut">
              <a:rPr lang="en-NZ" smtClean="0"/>
              <a:t>23/05/2024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3548CE-1D4D-8D4A-7783-A198DA08F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72C504-9161-ACA2-EC24-295F2D8F9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81EB-6E83-4C78-A4F9-0BA4B6993BC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0376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B8B61-CF5C-9A68-00A3-5239B9DEA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208DEC-C8D3-0068-8140-8050217551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A87D4-8BDB-D6B9-8692-2DC00B1E9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6ADC28-6B91-11BC-B7F6-81DC06D8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AA06D-8FA3-4DC3-B775-2A20D65FDA94}" type="datetimeFigureOut">
              <a:rPr lang="en-NZ" smtClean="0"/>
              <a:t>23/05/2024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451296-3AEB-C292-0AE3-EE4489F4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7138E-9212-38F2-DC11-22505EC87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81EB-6E83-4C78-A4F9-0BA4B6993BC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13531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2C93F9-BE51-5238-7656-7FE0087DF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EF311-88A1-5B4D-D41C-31E5CB78D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877D3-5E53-FA79-88B0-0C8267923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6AA06D-8FA3-4DC3-B775-2A20D65FDA94}" type="datetimeFigureOut">
              <a:rPr lang="en-NZ" smtClean="0"/>
              <a:t>23/05/2024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CD6E1-E9D4-C41A-375F-1B49A2A4B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B99A6-3A07-B15D-57F4-C27CDD12F4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BD81EB-6E83-4C78-A4F9-0BA4B6993BC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4876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wcrc.govt.nz/repository/libraries/id:2459ikxj617q9ser65rr/hierarchy/Documents/Services/Special%20Rating%20Districts/Westport/Westport%20Flood%20Resilience%2030%20June%202022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4FD29-7BE5-FF30-3724-4DA3B2CD2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6835"/>
            <a:ext cx="9144000" cy="2387600"/>
          </a:xfrm>
        </p:spPr>
        <p:txBody>
          <a:bodyPr/>
          <a:lstStyle/>
          <a:p>
            <a:r>
              <a:rPr lang="en-US"/>
              <a:t>Westport Flood Scheme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9D5018-8659-675A-B255-6ED0132211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15685"/>
            <a:ext cx="9144000" cy="1655762"/>
          </a:xfrm>
        </p:spPr>
        <p:txBody>
          <a:bodyPr/>
          <a:lstStyle/>
          <a:p>
            <a:r>
              <a:rPr lang="en-US"/>
              <a:t>Presentation to Joint Committee Meeting Wednesday 22</a:t>
            </a:r>
            <a:r>
              <a:rPr lang="en-US" baseline="30000"/>
              <a:t>nd</a:t>
            </a:r>
            <a:r>
              <a:rPr lang="en-US"/>
              <a:t> May 2024</a:t>
            </a:r>
          </a:p>
          <a:p>
            <a:r>
              <a:rPr lang="en-US"/>
              <a:t>Darryl Lew, CEO West Coast Regional Council</a:t>
            </a:r>
          </a:p>
          <a:p>
            <a:r>
              <a:rPr lang="en-US"/>
              <a:t>Peter Blackwood, Chief Engineer West Coast Regional Council</a:t>
            </a:r>
            <a:endParaRPr lang="en-NZ" dirty="0"/>
          </a:p>
        </p:txBody>
      </p:sp>
      <p:pic>
        <p:nvPicPr>
          <p:cNvPr id="6" name="Picture 5" descr="A boat in the water&#10;&#10;Description automatically generated">
            <a:extLst>
              <a:ext uri="{FF2B5EF4-FFF2-40B4-BE49-F238E27FC236}">
                <a16:creationId xmlns:a16="http://schemas.microsoft.com/office/drawing/2014/main" id="{CE5E1268-F9BC-4E61-FE94-B6539751D07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1648"/>
            <a:ext cx="12192000" cy="8061959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B712B41-CA0D-D772-A168-C222830C5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48" y="5886174"/>
            <a:ext cx="3556152" cy="99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53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4FD29-7BE5-FF30-3724-4DA3B2CD2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3451"/>
            <a:ext cx="9144000" cy="579977"/>
          </a:xfrm>
        </p:spPr>
        <p:txBody>
          <a:bodyPr>
            <a:normAutofit/>
          </a:bodyPr>
          <a:lstStyle/>
          <a:p>
            <a:r>
              <a:rPr lang="en-US" sz="2800" dirty="0"/>
              <a:t>Westport Flood Mitigation Stopbanks</a:t>
            </a:r>
            <a:endParaRPr lang="en-NZ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9D5018-8659-675A-B255-6ED0132211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36214"/>
            <a:ext cx="9144000" cy="4824919"/>
          </a:xfrm>
        </p:spPr>
        <p:txBody>
          <a:bodyPr>
            <a:normAutofit/>
          </a:bodyPr>
          <a:lstStyle/>
          <a:p>
            <a:r>
              <a:rPr lang="en-US" sz="2800" b="1" dirty="0"/>
              <a:t>Contents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Major Developments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Scheme Description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Progress to Date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Next Three Months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Planned Overall Construction Programme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Total Cost Estimate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PARA WORKS – Flood Forecasting &amp; Organs Island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4" name="Content Placeholder 4" descr="A close-up of a logo">
            <a:extLst>
              <a:ext uri="{FF2B5EF4-FFF2-40B4-BE49-F238E27FC236}">
                <a16:creationId xmlns:a16="http://schemas.microsoft.com/office/drawing/2014/main" id="{886945D1-C8E9-D4E8-BDCA-1C7E80B9F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627" y="5864266"/>
            <a:ext cx="3560373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11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4FD29-7BE5-FF30-3724-4DA3B2CD2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2283"/>
            <a:ext cx="9144000" cy="599433"/>
          </a:xfrm>
        </p:spPr>
        <p:txBody>
          <a:bodyPr>
            <a:normAutofit/>
          </a:bodyPr>
          <a:lstStyle/>
          <a:p>
            <a:r>
              <a:rPr lang="en-US" sz="2800" dirty="0"/>
              <a:t>Westport Flood Mitigation Stopbanks</a:t>
            </a:r>
            <a:endParaRPr lang="en-NZ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9D5018-8659-675A-B255-6ED0132211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283871"/>
            <a:ext cx="9144000" cy="4854102"/>
          </a:xfrm>
        </p:spPr>
        <p:txBody>
          <a:bodyPr>
            <a:normAutofit fontScale="55000" lnSpcReduction="20000"/>
          </a:bodyPr>
          <a:lstStyle/>
          <a:p>
            <a:r>
              <a:rPr lang="en-US" sz="4400" b="1" dirty="0"/>
              <a:t>Major Developments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June 2022 Proposal to Hon </a:t>
            </a:r>
            <a:r>
              <a:rPr lang="en-US" sz="36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Nanaia</a:t>
            </a:r>
            <a:r>
              <a:rPr lang="en-US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Mahuta</a:t>
            </a:r>
            <a:r>
              <a:rPr lang="en-US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Minister of Local Government – Co-Investment in Westport’s Resilience.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NZ" sz="3600" u="sng" kern="100" dirty="0">
                <a:solidFill>
                  <a:srgbClr val="4678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The </a:t>
            </a:r>
            <a:r>
              <a:rPr lang="en-NZ" sz="3600" u="sng" kern="100" dirty="0" err="1">
                <a:solidFill>
                  <a:srgbClr val="4678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Kawatiri</a:t>
            </a:r>
            <a:r>
              <a:rPr lang="en-NZ" sz="3600" u="sng" kern="100" dirty="0">
                <a:solidFill>
                  <a:srgbClr val="467886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 Business Case</a:t>
            </a:r>
            <a:r>
              <a:rPr lang="en-NZ" sz="3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was a case to Government to co-fund Westport’s resilience. It provides a multi-tool approach to Westport’s flood resilience. </a:t>
            </a:r>
            <a:r>
              <a:rPr lang="en-NZ" sz="3600" kern="100" dirty="0"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en-NZ" sz="36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lso described as the Multi Tool Resilient Westport Business Case.</a:t>
            </a:r>
            <a:endParaRPr lang="en-US" sz="36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>
                <a:ea typeface="Aptos" panose="020B0004020202020204" pitchFamily="34" charset="0"/>
                <a:cs typeface="Times New Roman" panose="02020603050405020304" pitchFamily="18" charset="0"/>
              </a:rPr>
              <a:t>Mid 2023 Government Approval from Hons Grant Robertson &amp; Kieran McAnulty for $22.9 million across all PARA activities. </a:t>
            </a:r>
            <a:r>
              <a:rPr lang="en-NZ" sz="3600" dirty="0">
                <a:effectLst/>
                <a:ea typeface="Aptos" panose="020B0004020202020204" pitchFamily="34" charset="0"/>
              </a:rPr>
              <a:t>PARA is: Protect, Avoid, Retreat and Accommodate</a:t>
            </a:r>
            <a:endParaRPr lang="en-US" sz="36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Included $15.6 million for flood mitigation stopbanks and $0.3 million for </a:t>
            </a:r>
            <a:r>
              <a:rPr lang="en-US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Independent Review of Tonkin &amp; Taylor report.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NZ" sz="3600" dirty="0">
                <a:solidFill>
                  <a:srgbClr val="1D252C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September 2023 Te </a:t>
            </a:r>
            <a:r>
              <a:rPr lang="en-NZ" sz="3600" dirty="0" err="1">
                <a:solidFill>
                  <a:srgbClr val="1D252C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Uru</a:t>
            </a:r>
            <a:r>
              <a:rPr lang="en-NZ" sz="3600" dirty="0">
                <a:solidFill>
                  <a:srgbClr val="1D252C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NZ" sz="3600" dirty="0" err="1">
                <a:solidFill>
                  <a:srgbClr val="1D252C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Kahika</a:t>
            </a:r>
            <a:r>
              <a:rPr lang="en-NZ" sz="3600" dirty="0">
                <a:solidFill>
                  <a:srgbClr val="1D252C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representing the Regional Councils and Unitary Authorities of New Zealand reviewed the Tonkin &amp; Taylor Report.  Favourable finding on proposed scheme (next slide).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NZ" sz="3600" dirty="0">
                <a:solidFill>
                  <a:srgbClr val="1D252C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Following multiple discissions with Department of Internal Affairs on 18  April 2024 Hons Nicola Willis &amp; Simeon Brown confirmed that Government had approved the drawdown on the remaining funds with the total of $22.9 million.  Available over next two financial years.</a:t>
            </a:r>
            <a:endParaRPr lang="en-NZ" sz="3600" dirty="0">
              <a:solidFill>
                <a:srgbClr val="1D252C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NZ" dirty="0">
              <a:solidFill>
                <a:srgbClr val="1D252C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NZ" sz="2800" b="1" dirty="0"/>
          </a:p>
        </p:txBody>
      </p:sp>
      <p:pic>
        <p:nvPicPr>
          <p:cNvPr id="4" name="Content Placeholder 4" descr="A close-up of a logo">
            <a:extLst>
              <a:ext uri="{FF2B5EF4-FFF2-40B4-BE49-F238E27FC236}">
                <a16:creationId xmlns:a16="http://schemas.microsoft.com/office/drawing/2014/main" id="{6F5C1200-3733-10AC-2709-2309CA609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627" y="5864266"/>
            <a:ext cx="3560373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80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lowchart: Document 5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4F58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84FD29-7BE5-FF30-3724-4DA3B2CD2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Westport Flood Mitigation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Stopbanks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- Draft Scheme</a:t>
            </a:r>
          </a:p>
        </p:txBody>
      </p:sp>
      <p:pic>
        <p:nvPicPr>
          <p:cNvPr id="8" name="Picture 7" descr="A map of a river&#10;&#10;Description automatically generated">
            <a:extLst>
              <a:ext uri="{FF2B5EF4-FFF2-40B4-BE49-F238E27FC236}">
                <a16:creationId xmlns:a16="http://schemas.microsoft.com/office/drawing/2014/main" id="{7582D642-AC5B-3BCB-2695-9E119477C1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" b="-1"/>
          <a:stretch/>
        </p:blipFill>
        <p:spPr>
          <a:xfrm>
            <a:off x="4086225" y="578316"/>
            <a:ext cx="7958239" cy="564421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F9D5018-8659-675A-B255-6ED0132211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9661" y="6994689"/>
            <a:ext cx="285255" cy="131574"/>
          </a:xfrm>
        </p:spPr>
        <p:txBody>
          <a:bodyPr>
            <a:normAutofit fontScale="25000" lnSpcReduction="20000"/>
          </a:bodyPr>
          <a:lstStyle/>
          <a:p>
            <a:endParaRPr lang="en-NZ" sz="2800" b="1" dirty="0"/>
          </a:p>
        </p:txBody>
      </p:sp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E535233-3CE7-2D63-BDAF-25A85D88D3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4745"/>
            <a:ext cx="3556152" cy="99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34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4FD29-7BE5-FF30-3724-4DA3B2CD2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6112"/>
            <a:ext cx="9144000" cy="496110"/>
          </a:xfrm>
        </p:spPr>
        <p:txBody>
          <a:bodyPr>
            <a:normAutofit/>
          </a:bodyPr>
          <a:lstStyle/>
          <a:p>
            <a:r>
              <a:rPr lang="en-US" sz="2800" dirty="0"/>
              <a:t>Westport Flood Mitigation Stopbanks</a:t>
            </a:r>
            <a:endParaRPr lang="en-NZ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9D5018-8659-675A-B255-6ED0132211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70043"/>
            <a:ext cx="9144000" cy="5129589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/>
              <a:t>Scheme Description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 dirty="0"/>
              <a:t>Various Components: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 dirty="0"/>
              <a:t>Stopbanks, “Planter-Box “ Stopbanks, Concrete Floodwalls, Wooden Floodwalls, Professional Flood Barriers (near </a:t>
            </a:r>
            <a:r>
              <a:rPr lang="en-NZ" dirty="0" err="1"/>
              <a:t>Talleys</a:t>
            </a:r>
            <a:r>
              <a:rPr lang="en-NZ" dirty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 dirty="0"/>
              <a:t>Total length around 16 km (excluding Carters)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 dirty="0"/>
              <a:t>Carters to be determined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 dirty="0"/>
              <a:t>Design standard generally 1% AEP with climate change under RCP6.0 (NIWA advice) and 600mm freeboard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 dirty="0"/>
              <a:t>Averys 1% AEP with 200mm for climate and 600mm freeboard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 dirty="0"/>
              <a:t>A 1% AEP flood has a 1 in 100 chance in any given year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 dirty="0"/>
              <a:t>Freeboard is engineering provision for estimate accuracy and other factors not included (waves, aggradation, debris etc)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 dirty="0"/>
              <a:t>Heights generally around 2 metres, Maximum height 3.6m</a:t>
            </a:r>
            <a:br>
              <a:rPr lang="en-NZ" dirty="0"/>
            </a:br>
            <a:r>
              <a:rPr lang="en-NZ" dirty="0"/>
              <a:t> </a:t>
            </a:r>
          </a:p>
        </p:txBody>
      </p:sp>
      <p:pic>
        <p:nvPicPr>
          <p:cNvPr id="4" name="Content Placeholder 4" descr="A close-up of a logo">
            <a:extLst>
              <a:ext uri="{FF2B5EF4-FFF2-40B4-BE49-F238E27FC236}">
                <a16:creationId xmlns:a16="http://schemas.microsoft.com/office/drawing/2014/main" id="{9736AAFA-EFB3-668C-2400-9164306F7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627" y="5864266"/>
            <a:ext cx="3560373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04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A close-up of a logo">
            <a:extLst>
              <a:ext uri="{FF2B5EF4-FFF2-40B4-BE49-F238E27FC236}">
                <a16:creationId xmlns:a16="http://schemas.microsoft.com/office/drawing/2014/main" id="{D955729F-08E2-3B71-9DF8-E3BE9F1FA1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627" y="0"/>
            <a:ext cx="3560373" cy="993734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85B4A4B-D865-89EA-285C-9739F7F017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377147"/>
              </p:ext>
            </p:extLst>
          </p:nvPr>
        </p:nvGraphicFramePr>
        <p:xfrm>
          <a:off x="0" y="1089425"/>
          <a:ext cx="12191999" cy="576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">
            <a:extLst>
              <a:ext uri="{FF2B5EF4-FFF2-40B4-BE49-F238E27FC236}">
                <a16:creationId xmlns:a16="http://schemas.microsoft.com/office/drawing/2014/main" id="{8BD93EC0-E5BE-41FB-88A8-7EB7EACE63E9}"/>
              </a:ext>
            </a:extLst>
          </p:cNvPr>
          <p:cNvSpPr txBox="1"/>
          <p:nvPr/>
        </p:nvSpPr>
        <p:spPr>
          <a:xfrm>
            <a:off x="4394815" y="5862592"/>
            <a:ext cx="1701184" cy="271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38100">
              <a:srgbClr val="00C5FF">
                <a:alpha val="40000"/>
              </a:srgbClr>
            </a:glow>
            <a:innerShdw blurRad="63500" dist="50800" dir="5400000">
              <a:srgbClr val="00C5FF">
                <a:alpha val="50000"/>
              </a:srgbClr>
            </a:innerShdw>
          </a:effectLst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NZ" sz="1100" dirty="0">
                <a:ln>
                  <a:noFill/>
                </a:ln>
                <a:effectLst>
                  <a:glow>
                    <a:schemeClr val="bg1"/>
                  </a:glow>
                  <a:outerShdw blurRad="50800" dist="50800" dir="5400000" algn="ctr" rotWithShape="0">
                    <a:srgbClr val="8A3D4F"/>
                  </a:outerShdw>
                </a:effectLst>
              </a:rPr>
              <a:t>Lower </a:t>
            </a:r>
            <a:r>
              <a:rPr lang="en-NZ" sz="1100" dirty="0" err="1">
                <a:ln>
                  <a:noFill/>
                </a:ln>
                <a:effectLst>
                  <a:glow>
                    <a:schemeClr val="bg1"/>
                  </a:glow>
                  <a:outerShdw blurRad="50800" dist="50800" dir="5400000" algn="ctr" rotWithShape="0">
                    <a:srgbClr val="8A3D4F"/>
                  </a:outerShdw>
                </a:effectLst>
              </a:rPr>
              <a:t>Orowaiti</a:t>
            </a:r>
            <a:r>
              <a:rPr lang="en-NZ" sz="1100" dirty="0">
                <a:ln>
                  <a:noFill/>
                </a:ln>
                <a:effectLst>
                  <a:glow>
                    <a:schemeClr val="bg1"/>
                  </a:glow>
                  <a:outerShdw blurRad="50800" dist="50800" dir="5400000" algn="ctr" rotWithShape="0">
                    <a:srgbClr val="8A3D4F"/>
                  </a:outerShdw>
                </a:effectLst>
              </a:rPr>
              <a:t> </a:t>
            </a:r>
            <a:r>
              <a:rPr lang="en-NZ" sz="1100" dirty="0" err="1">
                <a:ln>
                  <a:noFill/>
                </a:ln>
                <a:effectLst>
                  <a:glow>
                    <a:schemeClr val="bg1"/>
                  </a:glow>
                  <a:outerShdw blurRad="50800" dist="50800" dir="5400000" algn="ctr" rotWithShape="0">
                    <a:srgbClr val="8A3D4F"/>
                  </a:outerShdw>
                </a:effectLst>
              </a:rPr>
              <a:t>Stopbank</a:t>
            </a:r>
            <a:endParaRPr lang="en-NZ" sz="1100" dirty="0">
              <a:ln>
                <a:noFill/>
              </a:ln>
              <a:effectLst>
                <a:glow>
                  <a:schemeClr val="bg1"/>
                </a:glow>
                <a:outerShdw blurRad="50800" dist="50800" dir="5400000" algn="ctr" rotWithShape="0">
                  <a:srgbClr val="8A3D4F"/>
                </a:outerShdw>
              </a:effectLst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4EA91CE7-9899-4E82-ED03-69143BADCBA5}"/>
              </a:ext>
            </a:extLst>
          </p:cNvPr>
          <p:cNvSpPr txBox="1"/>
          <p:nvPr/>
        </p:nvSpPr>
        <p:spPr>
          <a:xfrm>
            <a:off x="1656254" y="2303203"/>
            <a:ext cx="1701184" cy="271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38100">
              <a:srgbClr val="FF73DF">
                <a:alpha val="40000"/>
              </a:srgbClr>
            </a:glow>
            <a:innerShdw blurRad="63500" dist="50800" dir="5400000">
              <a:srgbClr val="FF73DF">
                <a:alpha val="49804"/>
              </a:srgbClr>
            </a:innerShdw>
          </a:effectLst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NZ" sz="1100" dirty="0">
                <a:ln>
                  <a:noFill/>
                </a:ln>
                <a:effectLst>
                  <a:glow>
                    <a:schemeClr val="bg1"/>
                  </a:glow>
                  <a:outerShdw blurRad="50800" dist="50800" dir="5400000" algn="ctr" rotWithShape="0">
                    <a:srgbClr val="8A3D4F"/>
                  </a:outerShdw>
                </a:effectLst>
              </a:rPr>
              <a:t>Upper </a:t>
            </a:r>
            <a:r>
              <a:rPr lang="en-NZ" sz="1100" dirty="0" err="1">
                <a:ln>
                  <a:noFill/>
                </a:ln>
                <a:effectLst>
                  <a:glow>
                    <a:schemeClr val="bg1"/>
                  </a:glow>
                  <a:outerShdw blurRad="50800" dist="50800" dir="5400000" algn="ctr" rotWithShape="0">
                    <a:srgbClr val="8A3D4F"/>
                  </a:outerShdw>
                </a:effectLst>
              </a:rPr>
              <a:t>Orowaiti</a:t>
            </a:r>
            <a:r>
              <a:rPr lang="en-NZ" sz="1100" dirty="0">
                <a:ln>
                  <a:noFill/>
                </a:ln>
                <a:effectLst>
                  <a:glow>
                    <a:schemeClr val="bg1"/>
                  </a:glow>
                  <a:outerShdw blurRad="50800" dist="50800" dir="5400000" algn="ctr" rotWithShape="0">
                    <a:srgbClr val="8A3D4F"/>
                  </a:outerShdw>
                </a:effectLst>
              </a:rPr>
              <a:t> </a:t>
            </a:r>
            <a:r>
              <a:rPr lang="en-NZ" sz="1100" dirty="0" err="1">
                <a:ln>
                  <a:noFill/>
                </a:ln>
                <a:effectLst>
                  <a:glow>
                    <a:schemeClr val="bg1"/>
                  </a:glow>
                  <a:outerShdw blurRad="50800" dist="50800" dir="5400000" algn="ctr" rotWithShape="0">
                    <a:srgbClr val="8A3D4F"/>
                  </a:outerShdw>
                </a:effectLst>
              </a:rPr>
              <a:t>Stopbank</a:t>
            </a:r>
            <a:endParaRPr lang="en-NZ" sz="1100" dirty="0">
              <a:ln>
                <a:noFill/>
              </a:ln>
              <a:effectLst>
                <a:glow>
                  <a:schemeClr val="bg1"/>
                </a:glow>
                <a:outerShdw blurRad="50800" dist="50800" dir="5400000" algn="ctr" rotWithShape="0">
                  <a:srgbClr val="8A3D4F"/>
                </a:outerShdw>
              </a:effectLst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17BA528A-0E68-498A-B855-94519514BAD4}"/>
              </a:ext>
            </a:extLst>
          </p:cNvPr>
          <p:cNvSpPr txBox="1"/>
          <p:nvPr/>
        </p:nvSpPr>
        <p:spPr>
          <a:xfrm>
            <a:off x="7703177" y="3149400"/>
            <a:ext cx="1440823" cy="271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38100">
              <a:srgbClr val="00FFC5">
                <a:alpha val="40000"/>
              </a:srgbClr>
            </a:glow>
            <a:innerShdw blurRad="63500" dist="50800" dir="5400000">
              <a:srgbClr val="00FFC5">
                <a:alpha val="50000"/>
              </a:srgbClr>
            </a:innerShdw>
          </a:effectLst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NZ" sz="1100" dirty="0">
                <a:ln>
                  <a:noFill/>
                </a:ln>
                <a:effectLst>
                  <a:glow>
                    <a:schemeClr val="bg1"/>
                  </a:glow>
                  <a:outerShdw blurRad="50800" dist="50800" dir="5400000" algn="ctr" rotWithShape="0">
                    <a:srgbClr val="8A3D4F"/>
                  </a:outerShdw>
                </a:effectLst>
              </a:rPr>
              <a:t>North End </a:t>
            </a:r>
            <a:r>
              <a:rPr lang="en-NZ" sz="1100" dirty="0" err="1">
                <a:ln>
                  <a:noFill/>
                </a:ln>
                <a:effectLst>
                  <a:glow>
                    <a:schemeClr val="bg1"/>
                  </a:glow>
                  <a:outerShdw blurRad="50800" dist="50800" dir="5400000" algn="ctr" rotWithShape="0">
                    <a:srgbClr val="8A3D4F"/>
                  </a:outerShdw>
                </a:effectLst>
              </a:rPr>
              <a:t>Stopbank</a:t>
            </a:r>
            <a:endParaRPr lang="en-NZ" sz="1100" dirty="0">
              <a:ln>
                <a:noFill/>
              </a:ln>
              <a:effectLst>
                <a:glow>
                  <a:schemeClr val="bg1"/>
                </a:glow>
                <a:outerShdw blurRad="50800" dist="50800" dir="5400000" algn="ctr" rotWithShape="0">
                  <a:srgbClr val="8A3D4F"/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CEABC2-277E-47D7-B5F9-2B4DB4FF0CF2}"/>
              </a:ext>
            </a:extLst>
          </p:cNvPr>
          <p:cNvSpPr txBox="1"/>
          <p:nvPr/>
        </p:nvSpPr>
        <p:spPr>
          <a:xfrm rot="16200000">
            <a:off x="5316981" y="2045329"/>
            <a:ext cx="1092289" cy="232875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000" dirty="0"/>
              <a:t>Brougham Road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CDADEE69-D661-A3B4-5201-4BAD018DCC38}"/>
              </a:ext>
            </a:extLst>
          </p:cNvPr>
          <p:cNvSpPr txBox="1"/>
          <p:nvPr/>
        </p:nvSpPr>
        <p:spPr>
          <a:xfrm rot="16200000">
            <a:off x="3611567" y="1982910"/>
            <a:ext cx="959324" cy="224747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000" dirty="0"/>
              <a:t>Stephen Road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FAB309EA-2335-4C15-90A0-45A4B69A3E62}"/>
              </a:ext>
            </a:extLst>
          </p:cNvPr>
          <p:cNvSpPr txBox="1"/>
          <p:nvPr/>
        </p:nvSpPr>
        <p:spPr>
          <a:xfrm rot="16200000">
            <a:off x="9808242" y="2096974"/>
            <a:ext cx="1208857" cy="246152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000"/>
              <a:t>Coates St/Tiphead</a:t>
            </a:r>
          </a:p>
        </p:txBody>
      </p:sp>
    </p:spTree>
    <p:extLst>
      <p:ext uri="{BB962C8B-B14F-4D97-AF65-F5344CB8AC3E}">
        <p14:creationId xmlns:p14="http://schemas.microsoft.com/office/powerpoint/2010/main" val="2647268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05AF6B6-B526-9C0E-140F-32D9649976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5080441"/>
              </p:ext>
            </p:extLst>
          </p:nvPr>
        </p:nvGraphicFramePr>
        <p:xfrm>
          <a:off x="0" y="993734"/>
          <a:ext cx="12192000" cy="5864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Content Placeholder 4" descr="A close-up of a logo">
            <a:extLst>
              <a:ext uri="{FF2B5EF4-FFF2-40B4-BE49-F238E27FC236}">
                <a16:creationId xmlns:a16="http://schemas.microsoft.com/office/drawing/2014/main" id="{B163BF38-290F-48E3-6C59-CF58CF0533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627" y="0"/>
            <a:ext cx="3560373" cy="993734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42045EE1-FA93-4505-97DE-FB9494EF47AD}"/>
              </a:ext>
            </a:extLst>
          </p:cNvPr>
          <p:cNvSpPr txBox="1"/>
          <p:nvPr/>
        </p:nvSpPr>
        <p:spPr>
          <a:xfrm rot="16200000">
            <a:off x="7459804" y="1666920"/>
            <a:ext cx="545945" cy="232318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000"/>
              <a:t>Wharf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89373759-535A-46A0-8186-35AE34E0D8E7}"/>
              </a:ext>
            </a:extLst>
          </p:cNvPr>
          <p:cNvSpPr txBox="1"/>
          <p:nvPr/>
        </p:nvSpPr>
        <p:spPr>
          <a:xfrm rot="16200000">
            <a:off x="4253705" y="1993194"/>
            <a:ext cx="1212328" cy="246152"/>
          </a:xfrm>
          <a:prstGeom prst="rect">
            <a:avLst/>
          </a:prstGeom>
          <a:solidFill>
            <a:schemeClr val="lt1"/>
          </a:solidFill>
          <a:ln w="9525" cmpd="sng">
            <a:solidFill>
              <a:schemeClr val="lt1">
                <a:shade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1000"/>
              <a:t>Buller River Bridge</a:t>
            </a:r>
          </a:p>
        </p:txBody>
      </p:sp>
    </p:spTree>
    <p:extLst>
      <p:ext uri="{BB962C8B-B14F-4D97-AF65-F5344CB8AC3E}">
        <p14:creationId xmlns:p14="http://schemas.microsoft.com/office/powerpoint/2010/main" val="1903120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4FD29-7BE5-FF30-3724-4DA3B2CD2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8018"/>
            <a:ext cx="9144000" cy="632298"/>
          </a:xfrm>
        </p:spPr>
        <p:txBody>
          <a:bodyPr>
            <a:normAutofit/>
          </a:bodyPr>
          <a:lstStyle/>
          <a:p>
            <a:r>
              <a:rPr lang="en-US" sz="2800" dirty="0"/>
              <a:t>Westport Flood Mitigation Stopbanks</a:t>
            </a:r>
            <a:endParaRPr lang="en-NZ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9D5018-8659-675A-B255-6ED0132211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60316"/>
            <a:ext cx="9144000" cy="5632314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Progress to Date (1)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Very significant progress on implantation of 4 Stage One designs(previously called “Quick win”  – Cats Creek, McKenna’s, Avery’s and Floating Lagoon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Environmental Assessments completed on first two (ecological, landscape, planning)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Draft engineering design report completed on all four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Initial geotechnical designs completed on all four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Final geotechnical designs well advance on McKenna’s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8 Boreholes Drilled – very initial findings from consultant Davis Ogilvie are that the groundwater is tidal all the way to McKenna’s, though groundwater &gt;3m below ground there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Advice received from Consents that Cats Creek does not need Resource Consent</a:t>
            </a:r>
          </a:p>
        </p:txBody>
      </p:sp>
      <p:pic>
        <p:nvPicPr>
          <p:cNvPr id="4" name="Content Placeholder 4" descr="A close-up of a logo">
            <a:extLst>
              <a:ext uri="{FF2B5EF4-FFF2-40B4-BE49-F238E27FC236}">
                <a16:creationId xmlns:a16="http://schemas.microsoft.com/office/drawing/2014/main" id="{755D017E-91C0-C82B-78B3-8ACDC0AF5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627" y="5864266"/>
            <a:ext cx="3560373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84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4FD29-7BE5-FF30-3724-4DA3B2CD2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8018"/>
            <a:ext cx="9144000" cy="632298"/>
          </a:xfrm>
        </p:spPr>
        <p:txBody>
          <a:bodyPr>
            <a:normAutofit/>
          </a:bodyPr>
          <a:lstStyle/>
          <a:p>
            <a:r>
              <a:rPr lang="en-US" sz="2800" dirty="0"/>
              <a:t>Westport Flood Mitigation Stopbanks</a:t>
            </a:r>
            <a:endParaRPr lang="en-NZ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9D5018-8659-675A-B255-6ED0132211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60316"/>
            <a:ext cx="9144000" cy="4972839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/>
              <a:t>Progress to Date (2)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Lengthy consultation with KiwiRail well advanced and reaching a </a:t>
            </a:r>
            <a:r>
              <a:rPr lang="en-US" dirty="0" err="1"/>
              <a:t>favourable</a:t>
            </a:r>
            <a:r>
              <a:rPr lang="en-US" dirty="0"/>
              <a:t> conclusion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Ongoing consultation with landowners briefly paused whilst geotechnical studies confirm stopbank batter slopes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WSP Consultants roughly 50% completed on assessment of flood level mitigation options at Buller SH67 Bridge.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IMPORTANTLY Construction Engineer Jordan Mandery has commenced duties. Jordan brings a good set of experience in flood mitigation works construction.  Wide-ranging skill set.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Initial assessment on impact of flood levels on properties outside scheme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Significant progress made on finalizing design alignments for works in 2024/25 year. Interactive with previous bullet point.</a:t>
            </a:r>
            <a:endParaRPr lang="en-NZ" dirty="0"/>
          </a:p>
        </p:txBody>
      </p:sp>
      <p:pic>
        <p:nvPicPr>
          <p:cNvPr id="4" name="Content Placeholder 4" descr="A close-up of a logo">
            <a:extLst>
              <a:ext uri="{FF2B5EF4-FFF2-40B4-BE49-F238E27FC236}">
                <a16:creationId xmlns:a16="http://schemas.microsoft.com/office/drawing/2014/main" id="{7CE2C2C0-1774-F9F3-6049-005AB49A2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627" y="5864266"/>
            <a:ext cx="3560373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1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4FD29-7BE5-FF30-3724-4DA3B2CD2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8018"/>
            <a:ext cx="9144000" cy="632298"/>
          </a:xfrm>
        </p:spPr>
        <p:txBody>
          <a:bodyPr>
            <a:normAutofit/>
          </a:bodyPr>
          <a:lstStyle/>
          <a:p>
            <a:r>
              <a:rPr lang="en-US" sz="2800" dirty="0"/>
              <a:t>Westport Flood Mitigation Stopbanks</a:t>
            </a:r>
            <a:endParaRPr lang="en-NZ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9D5018-8659-675A-B255-6ED0132211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60316"/>
            <a:ext cx="9144000" cy="5369666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/>
              <a:t>Next Three Months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Construction of Cats Creek Stopbank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Remediation of lowered section of stopbank near Floating Lagoon and vegetation clearance at Floating Lagoon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Completion of geotechnical design on McKenna’s &amp; Avery’s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Final plans, landowner agreements and consents for McKenna’s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 good start on McKenna’s stopbank construction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Final Design on Avery’s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Completion of assessment of flood level mitigation options at Buller SH67 Bridge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Preliminary design on other 2024/25 works including initial design on Buller River stopbank upstream SH67 Bridge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Possible advancement of options assessment for Carters Beach flood mitigation</a:t>
            </a:r>
          </a:p>
        </p:txBody>
      </p:sp>
      <p:pic>
        <p:nvPicPr>
          <p:cNvPr id="4" name="Content Placeholder 4" descr="A close-up of a logo">
            <a:extLst>
              <a:ext uri="{FF2B5EF4-FFF2-40B4-BE49-F238E27FC236}">
                <a16:creationId xmlns:a16="http://schemas.microsoft.com/office/drawing/2014/main" id="{B107E7EA-9BEA-878D-BC9A-6FD630CA1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627" y="5864266"/>
            <a:ext cx="3560373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81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4FD29-7BE5-FF30-3724-4DA3B2CD2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8018"/>
            <a:ext cx="9144000" cy="632298"/>
          </a:xfrm>
        </p:spPr>
        <p:txBody>
          <a:bodyPr>
            <a:normAutofit/>
          </a:bodyPr>
          <a:lstStyle/>
          <a:p>
            <a:r>
              <a:rPr lang="en-US" sz="2800" dirty="0"/>
              <a:t>Westport Flood Mitigation Stopbanks</a:t>
            </a:r>
            <a:endParaRPr lang="en-NZ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9D5018-8659-675A-B255-6ED0132211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60316"/>
            <a:ext cx="9144000" cy="5632314"/>
          </a:xfrm>
        </p:spPr>
        <p:txBody>
          <a:bodyPr>
            <a:normAutofit/>
          </a:bodyPr>
          <a:lstStyle/>
          <a:p>
            <a:r>
              <a:rPr lang="en-US" sz="2800" b="1" dirty="0"/>
              <a:t>Planned Overall Construction Programme</a:t>
            </a:r>
          </a:p>
          <a:p>
            <a:r>
              <a:rPr lang="en-US" b="1" dirty="0"/>
              <a:t>2024/25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Buller upstream of SH67,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Avery’s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Upper Orowaiti (including balance McKenna’s)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Floating Lagoon &amp; Professional Portable Barrier near </a:t>
            </a:r>
            <a:r>
              <a:rPr lang="en-US" dirty="0" err="1"/>
              <a:t>Talleys</a:t>
            </a:r>
            <a:endParaRPr lang="en-US" dirty="0"/>
          </a:p>
          <a:p>
            <a:r>
              <a:rPr lang="en-US" b="1" dirty="0"/>
              <a:t>2025/26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Lower Orowaiti (excluding Avery’s)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Buller downstream of SH67 through to North End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Drains &amp; Stormwater provision</a:t>
            </a:r>
          </a:p>
          <a:p>
            <a:r>
              <a:rPr lang="en-US" b="1" dirty="0"/>
              <a:t>2026/27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Carters Beach (to be confirmed)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Content Placeholder 4" descr="A close-up of a logo">
            <a:extLst>
              <a:ext uri="{FF2B5EF4-FFF2-40B4-BE49-F238E27FC236}">
                <a16:creationId xmlns:a16="http://schemas.microsoft.com/office/drawing/2014/main" id="{05516A3C-469E-127A-50F7-0328BD3F6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627" y="5864266"/>
            <a:ext cx="3560373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70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5E8169-69F8-DDA6-8D6B-6807DE2ECB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90" y="1034473"/>
            <a:ext cx="12039974" cy="545840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88772D-94F7-8EBA-C6C0-3C5C5F843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177" y="14143"/>
            <a:ext cx="10515600" cy="1325563"/>
          </a:xfrm>
        </p:spPr>
        <p:txBody>
          <a:bodyPr/>
          <a:lstStyle/>
          <a:p>
            <a:r>
              <a:rPr lang="en-NZ"/>
              <a:t>Resilient Westport - Response to Resilience</a:t>
            </a:r>
            <a:endParaRPr lang="en-NZ" dirty="0"/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4F053154-6BE0-8918-9E8B-0D8F72E24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336" y="5864744"/>
            <a:ext cx="3557664" cy="99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94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4FD29-7BE5-FF30-3724-4DA3B2CD2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8018"/>
            <a:ext cx="9144000" cy="632298"/>
          </a:xfrm>
        </p:spPr>
        <p:txBody>
          <a:bodyPr>
            <a:normAutofit/>
          </a:bodyPr>
          <a:lstStyle/>
          <a:p>
            <a:r>
              <a:rPr lang="en-US" sz="2800" dirty="0"/>
              <a:t>Westport Flood Mitigation Stopbanks</a:t>
            </a:r>
            <a:endParaRPr lang="en-NZ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9D5018-8659-675A-B255-6ED0132211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60316"/>
            <a:ext cx="9144000" cy="5632314"/>
          </a:xfrm>
        </p:spPr>
        <p:txBody>
          <a:bodyPr>
            <a:normAutofit/>
          </a:bodyPr>
          <a:lstStyle/>
          <a:p>
            <a:r>
              <a:rPr lang="en-US" sz="2800" b="1" dirty="0"/>
              <a:t>Total Cost Estimate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Government Share  	$15.6 million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WCRC Share  		</a:t>
            </a:r>
            <a:r>
              <a:rPr lang="en-US" u="sng" dirty="0"/>
              <a:t>$  8.37 million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Total			$23.97 million</a:t>
            </a:r>
          </a:p>
        </p:txBody>
      </p:sp>
      <p:pic>
        <p:nvPicPr>
          <p:cNvPr id="4" name="Content Placeholder 4" descr="A close-up of a logo">
            <a:extLst>
              <a:ext uri="{FF2B5EF4-FFF2-40B4-BE49-F238E27FC236}">
                <a16:creationId xmlns:a16="http://schemas.microsoft.com/office/drawing/2014/main" id="{4DAC27B3-56FB-CA18-CA9A-42E614F38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627" y="5864266"/>
            <a:ext cx="3560373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62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4FD29-7BE5-FF30-3724-4DA3B2CD2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8018"/>
            <a:ext cx="9144000" cy="632298"/>
          </a:xfrm>
        </p:spPr>
        <p:txBody>
          <a:bodyPr>
            <a:normAutofit/>
          </a:bodyPr>
          <a:lstStyle/>
          <a:p>
            <a:r>
              <a:rPr lang="en-US" sz="2800" dirty="0"/>
              <a:t>Westport Flood Mitigation Stopbanks</a:t>
            </a:r>
            <a:endParaRPr lang="en-NZ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9D5018-8659-675A-B255-6ED0132211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60317"/>
            <a:ext cx="9144000" cy="5189654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PARA WORKS – Flood Forecasting &amp; Organs Island</a:t>
            </a:r>
          </a:p>
          <a:p>
            <a:r>
              <a:rPr lang="en-US" b="1" dirty="0"/>
              <a:t>Flood Forecasting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NIWA Flood Forecasting Model Fully Operational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Model produces estimates of flood levels in Westport based on recorded rainfall and forecast rainfall through upstream catchment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Produces real time flood maps for Emergency Management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SOFA wave recorder buoy purchased and ready to deploy.  Will give real time wave heights and periods (time between waves) for boats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New water level gauge installed Orowaiti Lagoon.  More gauges planned</a:t>
            </a:r>
          </a:p>
          <a:p>
            <a:r>
              <a:rPr lang="en-US" b="1" dirty="0"/>
              <a:t>Organs Island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Organs Island to be planted up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/>
              <a:t>Aim is to restrict outflows through to the Orowaiti.  The best balance for flood mitigation is to retain slightly more flows in the Buller River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Content Placeholder 4" descr="A close-up of a logo">
            <a:extLst>
              <a:ext uri="{FF2B5EF4-FFF2-40B4-BE49-F238E27FC236}">
                <a16:creationId xmlns:a16="http://schemas.microsoft.com/office/drawing/2014/main" id="{AB826418-B5DF-0EB2-B9E5-1BBB60475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627" y="5864266"/>
            <a:ext cx="3560373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83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0D63B4-2ADA-927E-235B-6B5C4C28F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974" y="347847"/>
            <a:ext cx="6742865" cy="627447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0EC9666B-084C-2B74-D2A4-F11390C8E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88" y="235678"/>
            <a:ext cx="9679264" cy="757578"/>
          </a:xfrm>
        </p:spPr>
        <p:txBody>
          <a:bodyPr>
            <a:normAutofit/>
          </a:bodyPr>
          <a:lstStyle/>
          <a:p>
            <a:r>
              <a:rPr lang="en-NZ" sz="4400"/>
              <a:t>Resilient Westport - PARA Framework</a:t>
            </a:r>
            <a:endParaRPr lang="en-NZ" sz="4400" dirty="0"/>
          </a:p>
        </p:txBody>
      </p:sp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93A4AC46-DF47-9B3B-BB4A-2B47E316C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336" y="5864744"/>
            <a:ext cx="3557664" cy="99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48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D7AA4E4-B729-657F-440E-2E429E880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555" y="1331254"/>
            <a:ext cx="8384380" cy="4533490"/>
          </a:xfrm>
          <a:prstGeom prst="rect">
            <a:avLst/>
          </a:prstGeom>
        </p:spPr>
      </p:pic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744CECF3-1404-66FF-03B9-35E621E6C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336" y="5864744"/>
            <a:ext cx="3557664" cy="993256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0EC9666B-084C-2B74-D2A4-F11390C8E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18" y="11180"/>
            <a:ext cx="10515600" cy="1325563"/>
          </a:xfrm>
        </p:spPr>
        <p:txBody>
          <a:bodyPr/>
          <a:lstStyle/>
          <a:p>
            <a:r>
              <a:rPr lang="en-NZ" dirty="0"/>
              <a:t>Resilient Westport - Budget Summary</a:t>
            </a:r>
          </a:p>
        </p:txBody>
      </p:sp>
    </p:spTree>
    <p:extLst>
      <p:ext uri="{BB962C8B-B14F-4D97-AF65-F5344CB8AC3E}">
        <p14:creationId xmlns:p14="http://schemas.microsoft.com/office/powerpoint/2010/main" val="4181676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744CECF3-1404-66FF-03B9-35E621E6C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336" y="5864744"/>
            <a:ext cx="3557664" cy="993256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0EC9666B-084C-2B74-D2A4-F11390C8E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768" y="173378"/>
            <a:ext cx="11013489" cy="1325563"/>
          </a:xfrm>
        </p:spPr>
        <p:txBody>
          <a:bodyPr/>
          <a:lstStyle/>
          <a:p>
            <a:r>
              <a:rPr lang="en-NZ" dirty="0"/>
              <a:t>Resilient Westport -</a:t>
            </a:r>
            <a:br>
              <a:rPr lang="en-NZ" dirty="0"/>
            </a:br>
            <a:r>
              <a:rPr lang="en-NZ" dirty="0"/>
              <a:t>Community Consultation &amp; Engagement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0D0FDC-B9CA-45F2-C2AB-DBCF19D55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077" y="1917523"/>
            <a:ext cx="9894903" cy="4351338"/>
          </a:xfrm>
        </p:spPr>
        <p:txBody>
          <a:bodyPr/>
          <a:lstStyle/>
          <a:p>
            <a:r>
              <a:rPr lang="en-NZ" dirty="0"/>
              <a:t>Currently working through timeframe for Consultation and Engagement with the Community and Landowners</a:t>
            </a:r>
          </a:p>
          <a:p>
            <a:r>
              <a:rPr lang="en-NZ" dirty="0"/>
              <a:t>Westport Office – 147 Palmerston Street – still undergoing renovations</a:t>
            </a:r>
          </a:p>
          <a:p>
            <a:pPr lvl="1"/>
            <a:r>
              <a:rPr lang="en-NZ" dirty="0"/>
              <a:t>Site office for staff working on Resilient Westport Programme</a:t>
            </a:r>
          </a:p>
          <a:p>
            <a:pPr lvl="1"/>
            <a:r>
              <a:rPr lang="en-NZ" dirty="0"/>
              <a:t>Dual branding – WCRC and Resilient Westport</a:t>
            </a:r>
          </a:p>
          <a:p>
            <a:pPr lvl="1"/>
            <a:r>
              <a:rPr lang="en-NZ" dirty="0"/>
              <a:t>Front of office to be used for engagement with Community and information source for Resilient Westport projects</a:t>
            </a:r>
          </a:p>
          <a:p>
            <a:pPr lvl="1"/>
            <a:r>
              <a:rPr lang="en-NZ" dirty="0"/>
              <a:t>Opening times will be advertised for Community Engagement</a:t>
            </a:r>
          </a:p>
        </p:txBody>
      </p:sp>
    </p:spTree>
    <p:extLst>
      <p:ext uri="{BB962C8B-B14F-4D97-AF65-F5344CB8AC3E}">
        <p14:creationId xmlns:p14="http://schemas.microsoft.com/office/powerpoint/2010/main" val="4291181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744CECF3-1404-66FF-03B9-35E621E6C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336" y="5864744"/>
            <a:ext cx="3557664" cy="993256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0EC9666B-084C-2B74-D2A4-F11390C8E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02" y="18255"/>
            <a:ext cx="10515600" cy="1325563"/>
          </a:xfrm>
        </p:spPr>
        <p:txBody>
          <a:bodyPr/>
          <a:lstStyle/>
          <a:p>
            <a:r>
              <a:rPr lang="en-NZ" dirty="0"/>
              <a:t>Resilient Westport - Stormwater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0D0FDC-B9CA-45F2-C2AB-DBCF19D55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612"/>
            <a:ext cx="10515600" cy="4351338"/>
          </a:xfrm>
        </p:spPr>
        <p:txBody>
          <a:bodyPr/>
          <a:lstStyle/>
          <a:p>
            <a:r>
              <a:rPr lang="en-NZ" dirty="0"/>
              <a:t>No funding from Budget 23 funding - this was due to be considered as part of the last Government’s Affordable Water programme which has been repealed</a:t>
            </a:r>
          </a:p>
          <a:p>
            <a:r>
              <a:rPr lang="en-NZ" dirty="0"/>
              <a:t>BDC has commissioned a concept study relating to the Stormwater Pump Out solution as part of a fully integrated flood protection scheme</a:t>
            </a:r>
          </a:p>
          <a:p>
            <a:r>
              <a:rPr lang="en-NZ" dirty="0"/>
              <a:t>Concept study to give indicative costs of scheme</a:t>
            </a:r>
          </a:p>
          <a:p>
            <a:r>
              <a:rPr lang="en-NZ" dirty="0"/>
              <a:t>Expected completion of concept study July 2024</a:t>
            </a:r>
          </a:p>
          <a:p>
            <a:r>
              <a:rPr lang="en-NZ" dirty="0"/>
              <a:t>Funding streams to be investigated on completion of study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8773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7DACD0E-5DD5-25DA-7DCF-364762872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35E2DD-80AD-FD11-1399-BD8959CE2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882" y="49413"/>
            <a:ext cx="10357607" cy="921044"/>
          </a:xfrm>
        </p:spPr>
        <p:txBody>
          <a:bodyPr>
            <a:normAutofit/>
          </a:bodyPr>
          <a:lstStyle/>
          <a:p>
            <a:pPr algn="l"/>
            <a:r>
              <a:rPr lang="en-NZ" sz="4400" dirty="0"/>
              <a:t>Resilient Westport - Master Planning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28AA14-1D01-3C06-692F-6F4334DDA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237" y="992555"/>
            <a:ext cx="10670796" cy="3919506"/>
          </a:xfrm>
        </p:spPr>
        <p:txBody>
          <a:bodyPr/>
          <a:lstStyle/>
          <a:p>
            <a:pPr algn="l"/>
            <a:r>
              <a:rPr lang="en-NZ" b="0" dirty="0">
                <a:solidFill>
                  <a:srgbClr val="000000"/>
                </a:solidFill>
                <a:effectLst/>
              </a:rPr>
              <a:t>Led by Buller District Council, the Master Planning process seeks to provide a holistic road map for the community, public and private sector on Westport’s future growth</a:t>
            </a:r>
          </a:p>
          <a:p>
            <a:pPr algn="l"/>
            <a:r>
              <a:rPr lang="en-NZ" dirty="0">
                <a:solidFill>
                  <a:srgbClr val="000000"/>
                </a:solidFill>
              </a:rPr>
              <a:t>Three distinct stages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NZ" sz="2000" dirty="0">
                <a:solidFill>
                  <a:srgbClr val="000000"/>
                </a:solidFill>
              </a:rPr>
              <a:t>Vision - Better Off Funding - Complete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NZ" sz="2000" dirty="0">
                <a:solidFill>
                  <a:srgbClr val="000000"/>
                </a:solidFill>
              </a:rPr>
              <a:t>Concept Plan &amp; Feasibility - Resilient Westport - Underway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NZ" sz="2000" dirty="0">
                <a:solidFill>
                  <a:srgbClr val="000000"/>
                </a:solidFill>
              </a:rPr>
              <a:t>Developed Spatial Plan &amp; Implementation - TBC</a:t>
            </a:r>
            <a:endParaRPr lang="en-NZ" sz="2000" dirty="0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3C15C661-BD08-0C47-05B0-E99A2CE25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130" y="3691481"/>
            <a:ext cx="6962206" cy="294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black background with a black square">
            <a:extLst>
              <a:ext uri="{FF2B5EF4-FFF2-40B4-BE49-F238E27FC236}">
                <a16:creationId xmlns:a16="http://schemas.microsoft.com/office/drawing/2014/main" id="{9F9B8425-369F-8993-192A-7EECC87BAC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48" y="5866901"/>
            <a:ext cx="3556152" cy="99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45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F4F38-1BCB-BE09-03AB-F68E9AD0B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559"/>
            <a:ext cx="10515600" cy="1521130"/>
          </a:xfrm>
        </p:spPr>
        <p:txBody>
          <a:bodyPr>
            <a:normAutofit/>
          </a:bodyPr>
          <a:lstStyle/>
          <a:p>
            <a:r>
              <a:rPr lang="en-NZ" sz="4900" dirty="0"/>
              <a:t>Resilient Westport - Master Planning</a:t>
            </a:r>
            <a:br>
              <a:rPr lang="en-NZ" dirty="0"/>
            </a:b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6CB01-F82B-1575-40B7-ECA1481655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Intent</a:t>
            </a:r>
          </a:p>
          <a:p>
            <a:pPr lvl="1"/>
            <a:r>
              <a:rPr lang="en-NZ" dirty="0"/>
              <a:t>Development and growth strategy</a:t>
            </a:r>
          </a:p>
          <a:p>
            <a:pPr lvl="1"/>
            <a:r>
              <a:rPr lang="en-NZ" dirty="0"/>
              <a:t>Social and economic deprivation betterment</a:t>
            </a:r>
          </a:p>
          <a:p>
            <a:pPr lvl="1"/>
            <a:r>
              <a:rPr lang="en-NZ" dirty="0"/>
              <a:t>Providing a series of options and pathways for community development</a:t>
            </a:r>
          </a:p>
          <a:p>
            <a:pPr lvl="1"/>
            <a:r>
              <a:rPr lang="en-NZ" dirty="0"/>
              <a:t>Intergenerational change – will require public and private sector funding to enable</a:t>
            </a:r>
          </a:p>
          <a:p>
            <a:r>
              <a:rPr lang="en-NZ" dirty="0"/>
              <a:t>Engagement &amp; Communication</a:t>
            </a:r>
          </a:p>
          <a:p>
            <a:pPr lvl="1"/>
            <a:r>
              <a:rPr lang="en-NZ" dirty="0"/>
              <a:t>Workshops held every 6 weeks</a:t>
            </a:r>
          </a:p>
          <a:p>
            <a:pPr lvl="1"/>
            <a:r>
              <a:rPr lang="en-NZ" dirty="0"/>
              <a:t>Web-page and newsletters aligned with Resilient Westport</a:t>
            </a:r>
          </a:p>
          <a:p>
            <a:pPr lvl="1"/>
            <a:r>
              <a:rPr lang="en-NZ" dirty="0"/>
              <a:t>Iterative &amp; inclusive design process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E22DE82-71A1-E9D9-9451-CE89D90AF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black background with a black square">
            <a:extLst>
              <a:ext uri="{FF2B5EF4-FFF2-40B4-BE49-F238E27FC236}">
                <a16:creationId xmlns:a16="http://schemas.microsoft.com/office/drawing/2014/main" id="{E085F715-C603-F65E-C103-BE86FCABD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48" y="5866901"/>
            <a:ext cx="3556152" cy="99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88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4FD29-7BE5-FF30-3724-4DA3B2CD2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6112"/>
            <a:ext cx="9144000" cy="496110"/>
          </a:xfrm>
        </p:spPr>
        <p:txBody>
          <a:bodyPr>
            <a:normAutofit/>
          </a:bodyPr>
          <a:lstStyle/>
          <a:p>
            <a:r>
              <a:rPr lang="en-US" sz="2800" dirty="0"/>
              <a:t>Westport Flood Mitigation Stopbanks</a:t>
            </a:r>
            <a:endParaRPr lang="en-NZ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9D5018-8659-675A-B255-6ED0132211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70043"/>
            <a:ext cx="9144000" cy="5622587"/>
          </a:xfrm>
        </p:spPr>
        <p:txBody>
          <a:bodyPr>
            <a:normAutofit/>
          </a:bodyPr>
          <a:lstStyle/>
          <a:p>
            <a:r>
              <a:rPr lang="en-US" sz="2800" b="1" dirty="0"/>
              <a:t>Insurance Industry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 dirty="0"/>
              <a:t>AIG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 dirty="0"/>
              <a:t>Official Information Request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 dirty="0"/>
              <a:t>Insurance Retreat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 dirty="0"/>
              <a:t>Risk-Based Insurance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NZ" dirty="0"/>
              <a:t>Benefit of New Scheme</a:t>
            </a:r>
            <a:br>
              <a:rPr lang="en-NZ" dirty="0"/>
            </a:br>
            <a:r>
              <a:rPr lang="en-NZ" dirty="0"/>
              <a:t> </a:t>
            </a:r>
          </a:p>
        </p:txBody>
      </p:sp>
      <p:pic>
        <p:nvPicPr>
          <p:cNvPr id="4" name="Content Placeholder 4" descr="A close-up of a logo">
            <a:extLst>
              <a:ext uri="{FF2B5EF4-FFF2-40B4-BE49-F238E27FC236}">
                <a16:creationId xmlns:a16="http://schemas.microsoft.com/office/drawing/2014/main" id="{9DC7ACCF-3015-7A98-1A63-0CC27EECC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627" y="5864266"/>
            <a:ext cx="3560373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31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3370</TotalTime>
  <Words>1255</Words>
  <Application>Microsoft Office PowerPoint</Application>
  <PresentationFormat>Widescreen</PresentationFormat>
  <Paragraphs>154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Office Theme</vt:lpstr>
      <vt:lpstr>Westport Flood Scheme</vt:lpstr>
      <vt:lpstr>Resilient Westport - Response to Resilience</vt:lpstr>
      <vt:lpstr>Resilient Westport - PARA Framework</vt:lpstr>
      <vt:lpstr>Resilient Westport - Budget Summary</vt:lpstr>
      <vt:lpstr>Resilient Westport - Community Consultation &amp; Engagement</vt:lpstr>
      <vt:lpstr>Resilient Westport - Stormwater</vt:lpstr>
      <vt:lpstr>Resilient Westport - Master Planning</vt:lpstr>
      <vt:lpstr>Resilient Westport - Master Planning </vt:lpstr>
      <vt:lpstr>Westport Flood Mitigation Stopbanks</vt:lpstr>
      <vt:lpstr>Westport Flood Mitigation Stopbanks</vt:lpstr>
      <vt:lpstr>Westport Flood Mitigation Stopbanks</vt:lpstr>
      <vt:lpstr>Westport Flood Mitigation Stopbanks  - Draft Scheme</vt:lpstr>
      <vt:lpstr>Westport Flood Mitigation Stopbanks</vt:lpstr>
      <vt:lpstr>PowerPoint Presentation</vt:lpstr>
      <vt:lpstr>PowerPoint Presentation</vt:lpstr>
      <vt:lpstr>Westport Flood Mitigation Stopbanks</vt:lpstr>
      <vt:lpstr>Westport Flood Mitigation Stopbanks</vt:lpstr>
      <vt:lpstr>Westport Flood Mitigation Stopbanks</vt:lpstr>
      <vt:lpstr>Westport Flood Mitigation Stopbanks</vt:lpstr>
      <vt:lpstr>Westport Flood Mitigation Stopbanks</vt:lpstr>
      <vt:lpstr>Westport Flood Mitigation Stopbanks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Westport Flood Mitigation Stopbanks</dc:title>
  <dc:creator>Peter Blackwood</dc:creator>
  <cp:lastModifiedBy>Oliver Rose</cp:lastModifiedBy>
  <cp:revision>26</cp:revision>
  <dcterms:created xsi:type="dcterms:W3CDTF">2024-05-14T04:05:00Z</dcterms:created>
  <dcterms:modified xsi:type="dcterms:W3CDTF">2024-05-23T01:39:59Z</dcterms:modified>
</cp:coreProperties>
</file>